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74" r:id="rId3"/>
    <p:sldId id="276" r:id="rId4"/>
    <p:sldId id="286" r:id="rId5"/>
    <p:sldId id="273" r:id="rId6"/>
    <p:sldId id="275" r:id="rId7"/>
    <p:sldId id="304" r:id="rId8"/>
    <p:sldId id="277" r:id="rId9"/>
    <p:sldId id="278" r:id="rId10"/>
    <p:sldId id="279" r:id="rId11"/>
    <p:sldId id="280" r:id="rId12"/>
    <p:sldId id="281" r:id="rId13"/>
    <p:sldId id="282" r:id="rId14"/>
    <p:sldId id="283" r:id="rId15"/>
    <p:sldId id="284" r:id="rId16"/>
    <p:sldId id="285"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41F8B0AF-E06A-4FF9-B005-4A2CD22CA427}" type="datetimeFigureOut">
              <a:rPr lang="es-MX" smtClean="0"/>
              <a:t>30/01/2023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51106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1F8B0AF-E06A-4FF9-B005-4A2CD22CA427}" type="datetimeFigureOut">
              <a:rPr lang="es-MX" smtClean="0"/>
              <a:t>30/01/2023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328063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1F8B0AF-E06A-4FF9-B005-4A2CD22CA427}" type="datetimeFigureOut">
              <a:rPr lang="es-MX" smtClean="0"/>
              <a:t>30/01/2023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398458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1F8B0AF-E06A-4FF9-B005-4A2CD22CA427}" type="datetimeFigureOut">
              <a:rPr lang="es-MX" smtClean="0"/>
              <a:t>30/01/2023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410255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1F8B0AF-E06A-4FF9-B005-4A2CD22CA427}" type="datetimeFigureOut">
              <a:rPr lang="es-MX" smtClean="0"/>
              <a:t>30/01/2023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119411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41F8B0AF-E06A-4FF9-B005-4A2CD22CA427}" type="datetimeFigureOut">
              <a:rPr lang="es-MX" smtClean="0"/>
              <a:t>30/01/2023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277953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41F8B0AF-E06A-4FF9-B005-4A2CD22CA427}" type="datetimeFigureOut">
              <a:rPr lang="es-MX" smtClean="0"/>
              <a:t>30/01/2023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337507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41F8B0AF-E06A-4FF9-B005-4A2CD22CA427}" type="datetimeFigureOut">
              <a:rPr lang="es-MX" smtClean="0"/>
              <a:t>30/01/2023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32911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1F8B0AF-E06A-4FF9-B005-4A2CD22CA427}" type="datetimeFigureOut">
              <a:rPr lang="es-MX" smtClean="0"/>
              <a:t>30/01/2023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387343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1F8B0AF-E06A-4FF9-B005-4A2CD22CA427}" type="datetimeFigureOut">
              <a:rPr lang="es-MX" smtClean="0"/>
              <a:t>30/01/2023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327312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1F8B0AF-E06A-4FF9-B005-4A2CD22CA427}" type="datetimeFigureOut">
              <a:rPr lang="es-MX" smtClean="0"/>
              <a:t>30/01/2023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B3094EC-99E0-4814-993E-28605DA00D5C}" type="slidenum">
              <a:rPr lang="es-MX" smtClean="0"/>
              <a:t>‹Nº›</a:t>
            </a:fld>
            <a:endParaRPr lang="es-MX"/>
          </a:p>
        </p:txBody>
      </p:sp>
    </p:spTree>
    <p:extLst>
      <p:ext uri="{BB962C8B-B14F-4D97-AF65-F5344CB8AC3E}">
        <p14:creationId xmlns:p14="http://schemas.microsoft.com/office/powerpoint/2010/main" val="53587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8B0AF-E06A-4FF9-B005-4A2CD22CA427}" type="datetimeFigureOut">
              <a:rPr lang="es-MX" smtClean="0"/>
              <a:t>30/01/2023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094EC-99E0-4814-993E-28605DA00D5C}" type="slidenum">
              <a:rPr lang="es-MX" smtClean="0"/>
              <a:t>‹Nº›</a:t>
            </a:fld>
            <a:endParaRPr lang="es-MX"/>
          </a:p>
        </p:txBody>
      </p:sp>
    </p:spTree>
    <p:extLst>
      <p:ext uri="{BB962C8B-B14F-4D97-AF65-F5344CB8AC3E}">
        <p14:creationId xmlns:p14="http://schemas.microsoft.com/office/powerpoint/2010/main" val="293966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C:\Users\agron\OneDrive\Documentos\CONVOCATORIA%20ESTATAL%20CREATIVIDAD_%20ALUMNOS%202022.docx"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AF5E91F-52B1-8995-3CD8-3A5238243D2C}"/>
              </a:ext>
            </a:extLst>
          </p:cNvPr>
          <p:cNvPicPr>
            <a:picLocks noChangeAspect="1"/>
          </p:cNvPicPr>
          <p:nvPr/>
        </p:nvPicPr>
        <p:blipFill>
          <a:blip r:embed="rId2"/>
          <a:stretch>
            <a:fillRect/>
          </a:stretch>
        </p:blipFill>
        <p:spPr>
          <a:xfrm>
            <a:off x="8657287" y="128412"/>
            <a:ext cx="3119905" cy="1080912"/>
          </a:xfrm>
          <a:prstGeom prst="rect">
            <a:avLst/>
          </a:prstGeom>
        </p:spPr>
      </p:pic>
      <p:sp>
        <p:nvSpPr>
          <p:cNvPr id="2" name="Título 1">
            <a:extLst>
              <a:ext uri="{FF2B5EF4-FFF2-40B4-BE49-F238E27FC236}">
                <a16:creationId xmlns:a16="http://schemas.microsoft.com/office/drawing/2014/main" xmlns="" id="{DEEC0A0A-7BA0-3088-7866-7982F5A6C44E}"/>
              </a:ext>
            </a:extLst>
          </p:cNvPr>
          <p:cNvSpPr>
            <a:spLocks noGrp="1"/>
          </p:cNvSpPr>
          <p:nvPr>
            <p:ph type="ctrTitle"/>
          </p:nvPr>
        </p:nvSpPr>
        <p:spPr>
          <a:xfrm>
            <a:off x="600074" y="1236663"/>
            <a:ext cx="10672763" cy="2387600"/>
          </a:xfrm>
        </p:spPr>
        <p:txBody>
          <a:bodyPr>
            <a:normAutofit fontScale="90000"/>
          </a:bodyPr>
          <a:lstStyle/>
          <a:p>
            <a:r>
              <a:rPr lang="es-MX" dirty="0"/>
              <a:t>COLEGIO DE ESTUDIOS CIENTÍFICOS Y TECNOLÓGICOS DEL ESTADO DE ZACATECAS</a:t>
            </a:r>
          </a:p>
        </p:txBody>
      </p:sp>
      <p:sp>
        <p:nvSpPr>
          <p:cNvPr id="3" name="Subtítulo 2">
            <a:extLst>
              <a:ext uri="{FF2B5EF4-FFF2-40B4-BE49-F238E27FC236}">
                <a16:creationId xmlns:a16="http://schemas.microsoft.com/office/drawing/2014/main" xmlns="" id="{0F8F8697-EA93-534C-D391-89A50F97A09C}"/>
              </a:ext>
            </a:extLst>
          </p:cNvPr>
          <p:cNvSpPr>
            <a:spLocks noGrp="1"/>
          </p:cNvSpPr>
          <p:nvPr>
            <p:ph type="subTitle" idx="1"/>
          </p:nvPr>
        </p:nvSpPr>
        <p:spPr>
          <a:xfrm>
            <a:off x="357188" y="3904632"/>
            <a:ext cx="11613971" cy="2824955"/>
          </a:xfrm>
        </p:spPr>
        <p:txBody>
          <a:bodyPr>
            <a:normAutofit fontScale="47500" lnSpcReduction="20000"/>
          </a:bodyPr>
          <a:lstStyle/>
          <a:p>
            <a:r>
              <a:rPr lang="es-MX" sz="5200" dirty="0" smtClean="0"/>
              <a:t>“Elaboración de proyectos en base a la convocatoria de Creatividad e Innovación de los </a:t>
            </a:r>
            <a:r>
              <a:rPr lang="es-MX" sz="5200" dirty="0" err="1" smtClean="0"/>
              <a:t>CECyTEs</a:t>
            </a:r>
            <a:r>
              <a:rPr lang="es-MX" sz="5200" dirty="0" smtClean="0"/>
              <a:t>”</a:t>
            </a:r>
            <a:endParaRPr lang="es-MX" sz="5200" dirty="0"/>
          </a:p>
          <a:p>
            <a:r>
              <a:rPr lang="es-MX" sz="5200" dirty="0"/>
              <a:t>Dr. Juan Gabriel Adame Acosta</a:t>
            </a:r>
            <a:r>
              <a:rPr lang="es-MX" sz="5200" dirty="0" smtClean="0"/>
              <a:t>.</a:t>
            </a:r>
          </a:p>
          <a:p>
            <a:r>
              <a:rPr lang="es-MX" sz="5200" dirty="0" smtClean="0"/>
              <a:t>Departamento de Desarrollo de Proyectos de Creatividad e Innovación.</a:t>
            </a:r>
            <a:endParaRPr lang="es-MX" sz="5200" dirty="0"/>
          </a:p>
          <a:p>
            <a:r>
              <a:rPr lang="es-MX" sz="5200" dirty="0" smtClean="0"/>
              <a:t>Área </a:t>
            </a:r>
            <a:r>
              <a:rPr lang="es-MX" sz="5200" dirty="0"/>
              <a:t>Académica</a:t>
            </a:r>
          </a:p>
          <a:p>
            <a:endParaRPr lang="es-MX" sz="2800" dirty="0"/>
          </a:p>
          <a:p>
            <a:endParaRPr lang="es-MX" sz="2800" dirty="0"/>
          </a:p>
          <a:p>
            <a:pPr algn="r"/>
            <a:r>
              <a:rPr lang="es-MX" sz="2800" dirty="0" smtClean="0"/>
              <a:t>30/01/23</a:t>
            </a:r>
            <a:endParaRPr lang="es-MX" sz="2800" dirty="0"/>
          </a:p>
        </p:txBody>
      </p:sp>
      <p:pic>
        <p:nvPicPr>
          <p:cNvPr id="4" name="Imagen 3">
            <a:extLst>
              <a:ext uri="{FF2B5EF4-FFF2-40B4-BE49-F238E27FC236}">
                <a16:creationId xmlns:a16="http://schemas.microsoft.com/office/drawing/2014/main" xmlns="" id="{B4EC1D54-08AA-2186-A3C0-5BB811B3E3AB}"/>
              </a:ext>
            </a:extLst>
          </p:cNvPr>
          <p:cNvPicPr>
            <a:picLocks noChangeAspect="1"/>
          </p:cNvPicPr>
          <p:nvPr/>
        </p:nvPicPr>
        <p:blipFill>
          <a:blip r:embed="rId3"/>
          <a:stretch>
            <a:fillRect/>
          </a:stretch>
        </p:blipFill>
        <p:spPr>
          <a:xfrm>
            <a:off x="84490" y="128412"/>
            <a:ext cx="3533775" cy="1295400"/>
          </a:xfrm>
          <a:prstGeom prst="rect">
            <a:avLst/>
          </a:prstGeom>
        </p:spPr>
      </p:pic>
    </p:spTree>
    <p:extLst>
      <p:ext uri="{BB962C8B-B14F-4D97-AF65-F5344CB8AC3E}">
        <p14:creationId xmlns:p14="http://schemas.microsoft.com/office/powerpoint/2010/main" val="359576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 xmlns:a16="http://schemas.microsoft.com/office/drawing/2014/main" id="{13BCE448-8109-7E79-BAC4-C2D8DF33C81D}"/>
              </a:ext>
            </a:extLst>
          </p:cNvPr>
          <p:cNvSpPr>
            <a:spLocks noGrp="1"/>
          </p:cNvSpPr>
          <p:nvPr>
            <p:ph type="title"/>
          </p:nvPr>
        </p:nvSpPr>
        <p:spPr>
          <a:xfrm>
            <a:off x="965200" y="851517"/>
            <a:ext cx="4855430" cy="1461778"/>
          </a:xfrm>
        </p:spPr>
        <p:txBody>
          <a:bodyPr vert="horz" lIns="91440" tIns="45720" rIns="91440" bIns="45720" rtlCol="0" anchor="ctr">
            <a:normAutofit/>
          </a:bodyPr>
          <a:lstStyle/>
          <a:p>
            <a:r>
              <a:rPr lang="en-US" sz="4000" kern="1200" dirty="0">
                <a:solidFill>
                  <a:schemeClr val="tx1"/>
                </a:solidFill>
                <a:latin typeface="+mj-lt"/>
                <a:ea typeface="+mj-ea"/>
                <a:cs typeface="+mj-cs"/>
              </a:rPr>
              <a:t>¿ y por </a:t>
            </a:r>
            <a:r>
              <a:rPr lang="en-US" sz="4000" kern="1200" dirty="0" err="1">
                <a:solidFill>
                  <a:schemeClr val="tx1"/>
                </a:solidFill>
                <a:latin typeface="+mj-lt"/>
                <a:ea typeface="+mj-ea"/>
                <a:cs typeface="+mj-cs"/>
              </a:rPr>
              <a:t>dónde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empiezo</a:t>
            </a:r>
            <a:r>
              <a:rPr lang="en-US" sz="4000" kern="1200" dirty="0">
                <a:solidFill>
                  <a:schemeClr val="tx1"/>
                </a:solidFill>
                <a:latin typeface="+mj-lt"/>
                <a:ea typeface="+mj-ea"/>
                <a:cs typeface="+mj-cs"/>
              </a:rPr>
              <a:t>?</a:t>
            </a:r>
          </a:p>
        </p:txBody>
      </p:sp>
      <p:sp>
        <p:nvSpPr>
          <p:cNvPr id="9" name="CuadroTexto 8">
            <a:extLst>
              <a:ext uri="{FF2B5EF4-FFF2-40B4-BE49-F238E27FC236}">
                <a16:creationId xmlns="" xmlns:a16="http://schemas.microsoft.com/office/drawing/2014/main" id="{32AC040F-FADE-1CAA-362F-7E07B0D399EE}"/>
              </a:ext>
            </a:extLst>
          </p:cNvPr>
          <p:cNvSpPr txBox="1"/>
          <p:nvPr/>
        </p:nvSpPr>
        <p:spPr>
          <a:xfrm>
            <a:off x="965200" y="2470248"/>
            <a:ext cx="4048344" cy="3536236"/>
          </a:xfrm>
          <a:prstGeom prst="rect">
            <a:avLst/>
          </a:prstGeom>
        </p:spPr>
        <p:txBody>
          <a:bodyPr vert="horz" lIns="91440" tIns="45720" rIns="91440" bIns="45720" rtlCol="0">
            <a:normAutofit/>
          </a:bodyPr>
          <a:lstStyle/>
          <a:p>
            <a:pPr algn="just">
              <a:lnSpc>
                <a:spcPct val="90000"/>
              </a:lnSpc>
              <a:spcAft>
                <a:spcPts val="600"/>
              </a:spcAft>
            </a:pPr>
            <a:r>
              <a:rPr lang="en-US" sz="2200" dirty="0"/>
              <a:t>¿</a:t>
            </a:r>
            <a:r>
              <a:rPr lang="en-US" sz="2200" dirty="0" err="1"/>
              <a:t>Qué</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¿Por </a:t>
            </a:r>
            <a:r>
              <a:rPr lang="en-US" sz="2200" dirty="0" err="1"/>
              <a:t>qué</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 ¿Para </a:t>
            </a:r>
            <a:r>
              <a:rPr lang="en-US" sz="2200" dirty="0" err="1"/>
              <a:t>qué</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a:t>
            </a:r>
            <a:r>
              <a:rPr lang="en-US" sz="2200" dirty="0" err="1"/>
              <a:t>Dónde</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 ¿</a:t>
            </a:r>
            <a:r>
              <a:rPr lang="en-US" sz="2200" dirty="0" err="1"/>
              <a:t>Cómo</a:t>
            </a:r>
            <a:r>
              <a:rPr lang="en-US" sz="2200" dirty="0"/>
              <a:t> se </a:t>
            </a:r>
            <a:r>
              <a:rPr lang="en-US" sz="2200" dirty="0" err="1"/>
              <a:t>va</a:t>
            </a:r>
            <a:r>
              <a:rPr lang="en-US" sz="2200" dirty="0"/>
              <a:t> a </a:t>
            </a:r>
            <a:r>
              <a:rPr lang="en-US" sz="2200" dirty="0" err="1"/>
              <a:t>hacer</a:t>
            </a:r>
            <a:r>
              <a:rPr lang="en-US" sz="2200" dirty="0"/>
              <a:t>?</a:t>
            </a:r>
          </a:p>
          <a:p>
            <a:pPr algn="just">
              <a:lnSpc>
                <a:spcPct val="90000"/>
              </a:lnSpc>
              <a:spcAft>
                <a:spcPts val="600"/>
              </a:spcAft>
            </a:pPr>
            <a:r>
              <a:rPr lang="en-US" sz="2200" dirty="0"/>
              <a:t> ¿</a:t>
            </a:r>
            <a:r>
              <a:rPr lang="en-US" sz="2200" dirty="0" err="1"/>
              <a:t>Cuándo</a:t>
            </a:r>
            <a:r>
              <a:rPr lang="en-US" sz="2200" dirty="0"/>
              <a:t> se </a:t>
            </a:r>
            <a:r>
              <a:rPr lang="en-US" sz="2200" dirty="0" err="1"/>
              <a:t>va</a:t>
            </a:r>
            <a:r>
              <a:rPr lang="en-US" sz="2200" dirty="0"/>
              <a:t> a </a:t>
            </a:r>
            <a:r>
              <a:rPr lang="en-US" sz="2200" dirty="0" err="1"/>
              <a:t>hacer</a:t>
            </a:r>
            <a:r>
              <a:rPr lang="en-US" sz="2200" dirty="0"/>
              <a:t>?</a:t>
            </a:r>
          </a:p>
          <a:p>
            <a:pPr algn="just">
              <a:lnSpc>
                <a:spcPct val="90000"/>
              </a:lnSpc>
              <a:spcAft>
                <a:spcPts val="600"/>
              </a:spcAft>
            </a:pPr>
            <a:r>
              <a:rPr lang="en-US" sz="2200" dirty="0"/>
              <a:t> ¿A </a:t>
            </a:r>
            <a:r>
              <a:rPr lang="en-US" sz="2200" dirty="0" err="1"/>
              <a:t>quiénes</a:t>
            </a:r>
            <a:r>
              <a:rPr lang="en-US" sz="2200" dirty="0"/>
              <a:t> </a:t>
            </a:r>
            <a:r>
              <a:rPr lang="en-US" sz="2200" dirty="0" err="1"/>
              <a:t>va</a:t>
            </a:r>
            <a:r>
              <a:rPr lang="en-US" sz="2200" dirty="0"/>
              <a:t> </a:t>
            </a:r>
            <a:r>
              <a:rPr lang="en-US" sz="2200" dirty="0" err="1"/>
              <a:t>dirigido</a:t>
            </a:r>
            <a:r>
              <a:rPr lang="en-US" sz="2200" dirty="0"/>
              <a:t>?</a:t>
            </a:r>
          </a:p>
          <a:p>
            <a:pPr algn="just">
              <a:lnSpc>
                <a:spcPct val="90000"/>
              </a:lnSpc>
              <a:spcAft>
                <a:spcPts val="600"/>
              </a:spcAft>
            </a:pPr>
            <a:r>
              <a:rPr lang="en-US" sz="2200" dirty="0"/>
              <a:t> ¿Con </a:t>
            </a:r>
            <a:r>
              <a:rPr lang="en-US" sz="2200" dirty="0" err="1"/>
              <a:t>qué</a:t>
            </a:r>
            <a:r>
              <a:rPr lang="en-US" sz="2200" dirty="0"/>
              <a:t> se </a:t>
            </a:r>
            <a:r>
              <a:rPr lang="en-US" sz="2200" dirty="0" err="1"/>
              <a:t>va</a:t>
            </a:r>
            <a:r>
              <a:rPr lang="en-US" sz="2200" dirty="0"/>
              <a:t> a </a:t>
            </a:r>
            <a:r>
              <a:rPr lang="en-US" sz="2200" dirty="0" err="1"/>
              <a:t>hacer</a:t>
            </a:r>
            <a:r>
              <a:rPr lang="en-US" sz="2200" dirty="0"/>
              <a:t>?</a:t>
            </a:r>
          </a:p>
          <a:p>
            <a:pPr algn="just">
              <a:lnSpc>
                <a:spcPct val="90000"/>
              </a:lnSpc>
              <a:spcAft>
                <a:spcPts val="600"/>
              </a:spcAft>
            </a:pPr>
            <a:r>
              <a:rPr lang="en-US" sz="2200" dirty="0"/>
              <a:t> ¿</a:t>
            </a:r>
            <a:r>
              <a:rPr lang="en-US" sz="2200" dirty="0" err="1"/>
              <a:t>Quiénes</a:t>
            </a:r>
            <a:r>
              <a:rPr lang="en-US" sz="2200" dirty="0"/>
              <a:t> lo van a </a:t>
            </a:r>
            <a:r>
              <a:rPr lang="en-US" sz="2200" dirty="0" err="1"/>
              <a:t>hacer</a:t>
            </a:r>
            <a:r>
              <a:rPr lang="en-US" sz="2200" dirty="0"/>
              <a:t>?</a:t>
            </a:r>
          </a:p>
        </p:txBody>
      </p:sp>
      <p:pic>
        <p:nvPicPr>
          <p:cNvPr id="4" name="Marcador de contenido 3">
            <a:extLst>
              <a:ext uri="{FF2B5EF4-FFF2-40B4-BE49-F238E27FC236}">
                <a16:creationId xmlns="" xmlns:a16="http://schemas.microsoft.com/office/drawing/2014/main" id="{F766873F-2849-87BC-BE1C-F4921C5C589A}"/>
              </a:ext>
            </a:extLst>
          </p:cNvPr>
          <p:cNvPicPr>
            <a:picLocks noGrp="1" noChangeAspect="1"/>
          </p:cNvPicPr>
          <p:nvPr>
            <p:ph idx="1"/>
          </p:nvPr>
        </p:nvPicPr>
        <p:blipFill rotWithShape="1">
          <a:blip r:embed="rId2"/>
          <a:srcRect l="1186" r="5" b="5"/>
          <a:stretch/>
        </p:blipFill>
        <p:spPr>
          <a:xfrm>
            <a:off x="6128227"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1" name="Imagen 10" descr="Imagen que contiene reloj&#10;&#10;Descripción generada automáticamente">
            <a:extLst>
              <a:ext uri="{FF2B5EF4-FFF2-40B4-BE49-F238E27FC236}">
                <a16:creationId xmlns="" xmlns:a16="http://schemas.microsoft.com/office/drawing/2014/main" id="{CFDE8CEC-2DF0-993B-CA2F-3E5ECD4D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006" y="2690841"/>
            <a:ext cx="3712191" cy="2728461"/>
          </a:xfrm>
          <a:prstGeom prst="rect">
            <a:avLst/>
          </a:prstGeom>
        </p:spPr>
      </p:pic>
    </p:spTree>
    <p:extLst>
      <p:ext uri="{BB962C8B-B14F-4D97-AF65-F5344CB8AC3E}">
        <p14:creationId xmlns:p14="http://schemas.microsoft.com/office/powerpoint/2010/main" val="189881391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D02CDBB-5297-09A2-6449-E7500E471B47}"/>
              </a:ext>
            </a:extLst>
          </p:cNvPr>
          <p:cNvSpPr>
            <a:spLocks noGrp="1"/>
          </p:cNvSpPr>
          <p:nvPr>
            <p:ph type="title"/>
          </p:nvPr>
        </p:nvSpPr>
        <p:spPr/>
        <p:txBody>
          <a:bodyPr/>
          <a:lstStyle/>
          <a:p>
            <a:r>
              <a:rPr lang="es-MX" dirty="0"/>
              <a:t>Principales elementos de un proyecto.</a:t>
            </a:r>
          </a:p>
        </p:txBody>
      </p:sp>
      <p:pic>
        <p:nvPicPr>
          <p:cNvPr id="5" name="Imagen 4" descr="Una caricatura de una persona&#10;&#10;Descripción generada automáticamente con confianza media">
            <a:extLst>
              <a:ext uri="{FF2B5EF4-FFF2-40B4-BE49-F238E27FC236}">
                <a16:creationId xmlns="" xmlns:a16="http://schemas.microsoft.com/office/drawing/2014/main" id="{B31FC78C-E90A-8F9B-10A5-FCE0C437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659" y="1352223"/>
            <a:ext cx="7292788" cy="5298141"/>
          </a:xfrm>
          <a:prstGeom prst="rect">
            <a:avLst/>
          </a:prstGeom>
        </p:spPr>
      </p:pic>
      <p:sp>
        <p:nvSpPr>
          <p:cNvPr id="3" name="Marcador de contenido 2">
            <a:extLst>
              <a:ext uri="{FF2B5EF4-FFF2-40B4-BE49-F238E27FC236}">
                <a16:creationId xmlns="" xmlns:a16="http://schemas.microsoft.com/office/drawing/2014/main" id="{DA5B966B-3658-6A4F-FD8F-1E5D635CB985}"/>
              </a:ext>
            </a:extLst>
          </p:cNvPr>
          <p:cNvSpPr>
            <a:spLocks noGrp="1"/>
          </p:cNvSpPr>
          <p:nvPr>
            <p:ph idx="1"/>
          </p:nvPr>
        </p:nvSpPr>
        <p:spPr>
          <a:xfrm>
            <a:off x="838200" y="1825625"/>
            <a:ext cx="4579961" cy="4351338"/>
          </a:xfrm>
        </p:spPr>
        <p:txBody>
          <a:bodyPr>
            <a:normAutofit lnSpcReduction="10000"/>
          </a:bodyPr>
          <a:lstStyle/>
          <a:p>
            <a:r>
              <a:rPr lang="es-MX" dirty="0"/>
              <a:t>Título.</a:t>
            </a:r>
          </a:p>
          <a:p>
            <a:r>
              <a:rPr lang="es-MX" dirty="0"/>
              <a:t>Descripción del proyecto.</a:t>
            </a:r>
          </a:p>
          <a:p>
            <a:r>
              <a:rPr lang="es-MX" dirty="0"/>
              <a:t> Justificación.</a:t>
            </a:r>
          </a:p>
          <a:p>
            <a:r>
              <a:rPr lang="es-MX" dirty="0"/>
              <a:t> Objetivos.</a:t>
            </a:r>
          </a:p>
          <a:p>
            <a:r>
              <a:rPr lang="es-MX" dirty="0"/>
              <a:t> Beneficiarios.</a:t>
            </a:r>
          </a:p>
          <a:p>
            <a:r>
              <a:rPr lang="es-MX" dirty="0"/>
              <a:t> Productos.</a:t>
            </a:r>
          </a:p>
          <a:p>
            <a:r>
              <a:rPr lang="es-MX" dirty="0"/>
              <a:t> Descripción metodológica.</a:t>
            </a:r>
          </a:p>
          <a:p>
            <a:r>
              <a:rPr lang="es-MX" dirty="0"/>
              <a:t> Cronograma de actividades.</a:t>
            </a:r>
          </a:p>
          <a:p>
            <a:r>
              <a:rPr lang="es-MX" dirty="0"/>
              <a:t> Presupuesto.</a:t>
            </a:r>
          </a:p>
          <a:p>
            <a:endParaRPr lang="es-MX" dirty="0"/>
          </a:p>
        </p:txBody>
      </p:sp>
    </p:spTree>
    <p:extLst>
      <p:ext uri="{BB962C8B-B14F-4D97-AF65-F5344CB8AC3E}">
        <p14:creationId xmlns:p14="http://schemas.microsoft.com/office/powerpoint/2010/main" val="12492496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2800" b="1" dirty="0"/>
              <a:t>ELEMENTOS PARA LA FORMULACIÓN DE PROTOTIPOS TECNOLÓGICOS, INFORMÁTICOS, DE CULTURA ECOLÓGICA Y CONSERVACIÓN DEL MEDIO AMBIENTE Y PROYECTOS DE </a:t>
            </a:r>
            <a:r>
              <a:rPr lang="es-MX" sz="2800" b="1" dirty="0" smtClean="0"/>
              <a:t>INVESTIGACIÓN.</a:t>
            </a:r>
            <a:endParaRPr lang="es-MX" sz="2800" dirty="0"/>
          </a:p>
        </p:txBody>
      </p:sp>
      <p:sp>
        <p:nvSpPr>
          <p:cNvPr id="3" name="Marcador de contenido 2"/>
          <p:cNvSpPr>
            <a:spLocks noGrp="1"/>
          </p:cNvSpPr>
          <p:nvPr>
            <p:ph idx="1"/>
          </p:nvPr>
        </p:nvSpPr>
        <p:spPr/>
        <p:txBody>
          <a:bodyPr>
            <a:normAutofit fontScale="55000" lnSpcReduction="20000"/>
          </a:bodyPr>
          <a:lstStyle/>
          <a:p>
            <a:pPr marL="0" indent="0">
              <a:buNone/>
            </a:pPr>
            <a:r>
              <a:rPr lang="es-MX" dirty="0" smtClean="0"/>
              <a:t>A considerar:</a:t>
            </a:r>
          </a:p>
          <a:p>
            <a:r>
              <a:rPr lang="es-MX" dirty="0" smtClean="0"/>
              <a:t>El </a:t>
            </a:r>
            <a:r>
              <a:rPr lang="es-MX" dirty="0"/>
              <a:t>trabajo deberá presentarse en formato </a:t>
            </a:r>
            <a:r>
              <a:rPr lang="es-MX" dirty="0" smtClean="0"/>
              <a:t>Word.</a:t>
            </a:r>
          </a:p>
          <a:p>
            <a:r>
              <a:rPr lang="es-MX" dirty="0" smtClean="0"/>
              <a:t>Impresiones </a:t>
            </a:r>
            <a:r>
              <a:rPr lang="es-MX" dirty="0"/>
              <a:t>por una sola </a:t>
            </a:r>
            <a:r>
              <a:rPr lang="es-MX" dirty="0" smtClean="0"/>
              <a:t>cara. </a:t>
            </a:r>
          </a:p>
          <a:p>
            <a:r>
              <a:rPr lang="es-MX" dirty="0" smtClean="0"/>
              <a:t>Tamaño carta.</a:t>
            </a:r>
          </a:p>
          <a:p>
            <a:r>
              <a:rPr lang="es-MX" dirty="0" smtClean="0"/>
              <a:t>Letra </a:t>
            </a:r>
            <a:r>
              <a:rPr lang="es-MX" dirty="0"/>
              <a:t>Arial número </a:t>
            </a:r>
            <a:r>
              <a:rPr lang="es-MX" dirty="0" smtClean="0"/>
              <a:t>12</a:t>
            </a:r>
          </a:p>
          <a:p>
            <a:r>
              <a:rPr lang="es-MX" dirty="0" smtClean="0"/>
              <a:t>Espacio </a:t>
            </a:r>
            <a:r>
              <a:rPr lang="es-MX" dirty="0"/>
              <a:t>de 1.5 entre </a:t>
            </a:r>
            <a:r>
              <a:rPr lang="es-MX" dirty="0" smtClean="0"/>
              <a:t>renglones.</a:t>
            </a:r>
          </a:p>
          <a:p>
            <a:r>
              <a:rPr lang="es-MX" dirty="0" smtClean="0"/>
              <a:t>Extensión </a:t>
            </a:r>
            <a:r>
              <a:rPr lang="es-MX" dirty="0"/>
              <a:t>de máximo 30 cuartillas</a:t>
            </a:r>
            <a:r>
              <a:rPr lang="es-MX" dirty="0" smtClean="0"/>
              <a:t>,</a:t>
            </a:r>
          </a:p>
          <a:p>
            <a:r>
              <a:rPr lang="es-MX" dirty="0" smtClean="0"/>
              <a:t>2 imágenes  </a:t>
            </a:r>
            <a:r>
              <a:rPr lang="es-MX" dirty="0"/>
              <a:t>a color y engargolados o </a:t>
            </a:r>
            <a:r>
              <a:rPr lang="es-MX" dirty="0" smtClean="0"/>
              <a:t>empastados.</a:t>
            </a:r>
          </a:p>
          <a:p>
            <a:r>
              <a:rPr lang="es-MX" dirty="0" smtClean="0"/>
              <a:t>Hacer el índice.</a:t>
            </a:r>
          </a:p>
          <a:p>
            <a:r>
              <a:rPr lang="es-MX" dirty="0" smtClean="0"/>
              <a:t>Numeración de páginas.</a:t>
            </a:r>
          </a:p>
          <a:p>
            <a:r>
              <a:rPr lang="es-MX" dirty="0" smtClean="0"/>
              <a:t>Citar en APA</a:t>
            </a:r>
          </a:p>
          <a:p>
            <a:pPr marL="0" indent="0">
              <a:buNone/>
            </a:pPr>
            <a:endParaRPr lang="es-MX" dirty="0"/>
          </a:p>
          <a:p>
            <a:pPr marL="0" indent="0">
              <a:buNone/>
            </a:pPr>
            <a:r>
              <a:rPr lang="es-MX" dirty="0" smtClean="0"/>
              <a:t>Tiempo de actividad 10 min.</a:t>
            </a:r>
          </a:p>
          <a:p>
            <a:pPr marL="0" indent="0">
              <a:buNone/>
            </a:pPr>
            <a:r>
              <a:rPr lang="es-MX" dirty="0" smtClean="0"/>
              <a:t> </a:t>
            </a:r>
            <a:endParaRPr lang="es-MX" dirty="0"/>
          </a:p>
        </p:txBody>
      </p:sp>
    </p:spTree>
    <p:extLst>
      <p:ext uri="{BB962C8B-B14F-4D97-AF65-F5344CB8AC3E}">
        <p14:creationId xmlns:p14="http://schemas.microsoft.com/office/powerpoint/2010/main" val="3918231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CARÁTULA</a:t>
            </a:r>
            <a:endParaRPr lang="es-MX" dirty="0"/>
          </a:p>
        </p:txBody>
      </p:sp>
      <p:sp>
        <p:nvSpPr>
          <p:cNvPr id="3" name="Marcador de contenido 2"/>
          <p:cNvSpPr>
            <a:spLocks noGrp="1"/>
          </p:cNvSpPr>
          <p:nvPr>
            <p:ph idx="1"/>
          </p:nvPr>
        </p:nvSpPr>
        <p:spPr/>
        <p:txBody>
          <a:bodyPr>
            <a:normAutofit fontScale="77500" lnSpcReduction="20000"/>
          </a:bodyPr>
          <a:lstStyle/>
          <a:p>
            <a:pPr marL="0" indent="0">
              <a:buNone/>
            </a:pPr>
            <a:endParaRPr lang="es-MX" dirty="0"/>
          </a:p>
          <a:p>
            <a:pPr marL="0" indent="0">
              <a:buNone/>
            </a:pPr>
            <a:r>
              <a:rPr lang="es-MX" dirty="0"/>
              <a:t>La carátula o portada debe contener:</a:t>
            </a:r>
          </a:p>
          <a:p>
            <a:pPr marL="0" indent="0">
              <a:buNone/>
            </a:pPr>
            <a:endParaRPr lang="es-MX" dirty="0"/>
          </a:p>
          <a:p>
            <a:pPr lvl="0"/>
            <a:r>
              <a:rPr lang="es-MX" dirty="0" smtClean="0"/>
              <a:t>Título</a:t>
            </a:r>
            <a:r>
              <a:rPr lang="en-US" dirty="0" smtClean="0"/>
              <a:t> </a:t>
            </a:r>
            <a:r>
              <a:rPr lang="en-US" dirty="0"/>
              <a:t>del </a:t>
            </a:r>
            <a:r>
              <a:rPr lang="en-US" dirty="0" smtClean="0"/>
              <a:t>Proyecto.</a:t>
            </a:r>
            <a:endParaRPr lang="es-MX" dirty="0"/>
          </a:p>
          <a:p>
            <a:pPr lvl="0"/>
            <a:r>
              <a:rPr lang="es-MX" dirty="0"/>
              <a:t>Área a la que se enfoca</a:t>
            </a:r>
          </a:p>
          <a:p>
            <a:pPr lvl="0"/>
            <a:r>
              <a:rPr lang="en-US" dirty="0" err="1"/>
              <a:t>Nombre</a:t>
            </a:r>
            <a:r>
              <a:rPr lang="en-US" dirty="0"/>
              <a:t>  del </a:t>
            </a:r>
            <a:r>
              <a:rPr lang="en-US" dirty="0" err="1" smtClean="0"/>
              <a:t>plantel</a:t>
            </a:r>
            <a:r>
              <a:rPr lang="en-US" dirty="0" smtClean="0"/>
              <a:t>.</a:t>
            </a:r>
            <a:endParaRPr lang="es-MX" dirty="0"/>
          </a:p>
          <a:p>
            <a:pPr lvl="0"/>
            <a:r>
              <a:rPr lang="es-MX" dirty="0"/>
              <a:t>Nombre(s) del (los) autor(es).</a:t>
            </a:r>
          </a:p>
          <a:p>
            <a:pPr lvl="0"/>
            <a:r>
              <a:rPr lang="en-US" dirty="0"/>
              <a:t>Lugar y </a:t>
            </a:r>
            <a:r>
              <a:rPr lang="en-US" dirty="0" err="1"/>
              <a:t>fecha</a:t>
            </a:r>
            <a:r>
              <a:rPr lang="en-US" dirty="0"/>
              <a:t> de </a:t>
            </a:r>
            <a:r>
              <a:rPr lang="en-US" dirty="0" err="1" smtClean="0"/>
              <a:t>elaboración</a:t>
            </a:r>
            <a:r>
              <a:rPr lang="en-US" dirty="0" smtClean="0"/>
              <a:t>.</a:t>
            </a:r>
            <a:endParaRPr lang="es-MX" dirty="0"/>
          </a:p>
          <a:p>
            <a:pPr lvl="0"/>
            <a:r>
              <a:rPr lang="es-MX" dirty="0"/>
              <a:t>Correo electrónico y teléfono </a:t>
            </a:r>
            <a:r>
              <a:rPr lang="es-MX" dirty="0" smtClean="0"/>
              <a:t>fijo</a:t>
            </a:r>
          </a:p>
          <a:p>
            <a:pPr lvl="0"/>
            <a:r>
              <a:rPr lang="es-MX" dirty="0" smtClean="0"/>
              <a:t>Se puede dejar al último.</a:t>
            </a:r>
          </a:p>
          <a:p>
            <a:pPr marL="0" lvl="0" indent="0">
              <a:buNone/>
            </a:pPr>
            <a:endParaRPr lang="es-MX" dirty="0"/>
          </a:p>
          <a:p>
            <a:pPr marL="0" lvl="0" indent="0">
              <a:buNone/>
            </a:pPr>
            <a:r>
              <a:rPr lang="es-MX" dirty="0" smtClean="0"/>
              <a:t>Tiempo de actividad 15 min.</a:t>
            </a:r>
            <a:endParaRPr lang="es-MX" dirty="0"/>
          </a:p>
          <a:p>
            <a:endParaRPr lang="es-MX" dirty="0"/>
          </a:p>
        </p:txBody>
      </p:sp>
    </p:spTree>
    <p:extLst>
      <p:ext uri="{BB962C8B-B14F-4D97-AF65-F5344CB8AC3E}">
        <p14:creationId xmlns:p14="http://schemas.microsoft.com/office/powerpoint/2010/main" val="633184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RESUMEN DEL PROYECTO</a:t>
            </a:r>
            <a:endParaRPr lang="es-MX" dirty="0"/>
          </a:p>
        </p:txBody>
      </p:sp>
      <p:sp>
        <p:nvSpPr>
          <p:cNvPr id="3" name="Marcador de contenido 2"/>
          <p:cNvSpPr>
            <a:spLocks noGrp="1"/>
          </p:cNvSpPr>
          <p:nvPr>
            <p:ph idx="1"/>
          </p:nvPr>
        </p:nvSpPr>
        <p:spPr/>
        <p:txBody>
          <a:bodyPr/>
          <a:lstStyle/>
          <a:p>
            <a:pPr marL="0" indent="0" algn="just">
              <a:buNone/>
            </a:pPr>
            <a:r>
              <a:rPr lang="es-MX" dirty="0"/>
              <a:t>Debe contener una síntesis del proyecto, registrando únicamente las ideas principales del problema por resolver, su aplicación, la viabilidad técnica, social y financiera y el costo total. El resumen no debe ocupar más de tres cuartillas (hoja tamaño carta</a:t>
            </a:r>
            <a:r>
              <a:rPr lang="es-MX" dirty="0" smtClean="0"/>
              <a:t>).</a:t>
            </a:r>
          </a:p>
          <a:p>
            <a:pPr marL="0" indent="0" algn="just">
              <a:buNone/>
            </a:pPr>
            <a:endParaRPr lang="es-MX" dirty="0"/>
          </a:p>
          <a:p>
            <a:pPr marL="0" indent="0" algn="just">
              <a:buNone/>
            </a:pPr>
            <a:r>
              <a:rPr lang="es-MX" dirty="0" smtClean="0"/>
              <a:t>Sugerencia: hacerlo al final </a:t>
            </a:r>
            <a:endParaRPr lang="es-MX" dirty="0"/>
          </a:p>
          <a:p>
            <a:pPr marL="0" indent="0" algn="just">
              <a:buNone/>
            </a:pPr>
            <a:endParaRPr lang="es-MX" dirty="0"/>
          </a:p>
        </p:txBody>
      </p:sp>
    </p:spTree>
    <p:extLst>
      <p:ext uri="{BB962C8B-B14F-4D97-AF65-F5344CB8AC3E}">
        <p14:creationId xmlns:p14="http://schemas.microsoft.com/office/powerpoint/2010/main" val="3970482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OBJETIVO </a:t>
            </a:r>
            <a:endParaRPr lang="es-MX" dirty="0"/>
          </a:p>
        </p:txBody>
      </p:sp>
      <p:sp>
        <p:nvSpPr>
          <p:cNvPr id="3" name="Marcador de contenido 2"/>
          <p:cNvSpPr>
            <a:spLocks noGrp="1"/>
          </p:cNvSpPr>
          <p:nvPr>
            <p:ph idx="1"/>
          </p:nvPr>
        </p:nvSpPr>
        <p:spPr>
          <a:xfrm>
            <a:off x="838200" y="1361600"/>
            <a:ext cx="7732594" cy="5284859"/>
          </a:xfrm>
        </p:spPr>
        <p:txBody>
          <a:bodyPr>
            <a:normAutofit fontScale="62500" lnSpcReduction="20000"/>
          </a:bodyPr>
          <a:lstStyle/>
          <a:p>
            <a:pPr marL="0" indent="0" algn="just">
              <a:buNone/>
            </a:pPr>
            <a:r>
              <a:rPr lang="es-MX" dirty="0"/>
              <a:t>Describe el problema o la necesidad que se pretende resolver con lo que se propone el proyecto sus metas cuantitativas y cualitativamente, analizado desde una perspectiva de solución, enfocado en una región específica y mostrar su impacto social</a:t>
            </a:r>
            <a:r>
              <a:rPr lang="es-MX" dirty="0" smtClean="0"/>
              <a:t>.</a:t>
            </a:r>
          </a:p>
          <a:p>
            <a:pPr marL="0" indent="0" algn="just">
              <a:buNone/>
            </a:pPr>
            <a:endParaRPr lang="es-MX" dirty="0" smtClean="0"/>
          </a:p>
          <a:p>
            <a:pPr marL="0" indent="0" algn="just">
              <a:buNone/>
            </a:pPr>
            <a:r>
              <a:rPr lang="es-MX" dirty="0"/>
              <a:t>¿Cómo se empieza a escribir un objetivo?</a:t>
            </a:r>
          </a:p>
          <a:p>
            <a:pPr algn="just"/>
            <a:r>
              <a:rPr lang="es-MX" dirty="0"/>
              <a:t>Los objetivos se inician </a:t>
            </a:r>
            <a:r>
              <a:rPr lang="es-MX" b="1" dirty="0"/>
              <a:t>con un VERBO en infinitivo</a:t>
            </a:r>
            <a:r>
              <a:rPr lang="es-MX" dirty="0"/>
              <a:t> e Involucran logros. Toda investigación debe tener un solo objetivo general </a:t>
            </a:r>
            <a:r>
              <a:rPr lang="es-MX" dirty="0" smtClean="0"/>
              <a:t>por </a:t>
            </a:r>
            <a:r>
              <a:rPr lang="es-MX" dirty="0"/>
              <a:t>cada objetivo debe existir un solo logro.</a:t>
            </a:r>
          </a:p>
          <a:p>
            <a:pPr marL="0" indent="0" algn="just">
              <a:buNone/>
            </a:pPr>
            <a:endParaRPr lang="es-MX" dirty="0" smtClean="0"/>
          </a:p>
          <a:p>
            <a:pPr marL="0" indent="0" algn="just">
              <a:buNone/>
            </a:pPr>
            <a:endParaRPr lang="es-MX" dirty="0"/>
          </a:p>
          <a:p>
            <a:pPr algn="just"/>
            <a:r>
              <a:rPr lang="es-MX" b="1" i="1" dirty="0"/>
              <a:t> "Contribuir al ahorro de agua en los hogares a través del diseño y manufactura de una </a:t>
            </a:r>
            <a:r>
              <a:rPr lang="es-MX" b="1" i="1" dirty="0" smtClean="0"/>
              <a:t>válvula dosificadora </a:t>
            </a:r>
            <a:r>
              <a:rPr lang="es-MX" b="1" i="1" dirty="0"/>
              <a:t>del flujo de agua".</a:t>
            </a:r>
            <a:endParaRPr lang="es-MX" b="1" dirty="0"/>
          </a:p>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endParaRPr lang="es-MX" dirty="0"/>
          </a:p>
          <a:p>
            <a:pPr marL="0" indent="0" algn="just">
              <a:buNone/>
            </a:pPr>
            <a:r>
              <a:rPr lang="es-MX" dirty="0" smtClean="0"/>
              <a:t>Tiempo de actividad 15 min.</a:t>
            </a:r>
            <a:endParaRPr lang="es-MX" dirty="0"/>
          </a:p>
          <a:p>
            <a:pPr marL="0" indent="0" algn="just">
              <a:buNone/>
            </a:pPr>
            <a:endParaRPr lang="es-MX" dirty="0"/>
          </a:p>
        </p:txBody>
      </p:sp>
      <p:pic>
        <p:nvPicPr>
          <p:cNvPr id="1030" name="Picture 6" descr="Objetivos de una empresa: concepto, tipos y sus característ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7271" y="1690688"/>
            <a:ext cx="3314993" cy="234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7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PLANTEAMIENTO DEL PROBLEMA A RESOLVER</a:t>
            </a:r>
            <a:endParaRPr lang="es-MX" dirty="0"/>
          </a:p>
        </p:txBody>
      </p:sp>
      <p:pic>
        <p:nvPicPr>
          <p:cNvPr id="2052" name="Picture 4" descr="Resultado de imagen para planteamiento del problema gif animad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47" y="1439259"/>
            <a:ext cx="4378738" cy="246304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4378817" y="1336228"/>
            <a:ext cx="6825803" cy="4351338"/>
          </a:xfrm>
        </p:spPr>
        <p:txBody>
          <a:bodyPr>
            <a:normAutofit fontScale="70000" lnSpcReduction="20000"/>
          </a:bodyPr>
          <a:lstStyle/>
          <a:p>
            <a:pPr marL="0" indent="0" algn="just">
              <a:buNone/>
            </a:pPr>
            <a:r>
              <a:rPr lang="es-MX" dirty="0"/>
              <a:t>Es una descripción del problema detectado, el cual se va resolver total o parcialmente al efectuar las acciones que propone el proyecto</a:t>
            </a:r>
            <a:r>
              <a:rPr lang="es-MX" dirty="0" smtClean="0"/>
              <a:t>.</a:t>
            </a:r>
          </a:p>
          <a:p>
            <a:pPr marL="0" indent="0" algn="just">
              <a:buNone/>
            </a:pPr>
            <a:endParaRPr lang="es-MX" dirty="0"/>
          </a:p>
          <a:p>
            <a:pPr algn="just"/>
            <a:r>
              <a:rPr lang="es-MX" dirty="0"/>
              <a:t>Un problema detectado puede ser:</a:t>
            </a:r>
          </a:p>
          <a:p>
            <a:pPr marL="0" indent="0" algn="just">
              <a:buNone/>
            </a:pPr>
            <a:endParaRPr lang="es-MX" dirty="0"/>
          </a:p>
          <a:p>
            <a:pPr lvl="0" algn="just"/>
            <a:r>
              <a:rPr lang="es-MX" b="1" i="1" dirty="0"/>
              <a:t>La necesidad de los consumidores de una comunidad o </a:t>
            </a:r>
            <a:r>
              <a:rPr lang="es-MX" b="1" i="1" dirty="0" smtClean="0"/>
              <a:t>región </a:t>
            </a:r>
            <a:r>
              <a:rPr lang="es-MX" b="1" i="1" dirty="0"/>
              <a:t>que puede satisfacerse con un nuevo bien, servicio o la innovación de uno ya existente.</a:t>
            </a:r>
          </a:p>
          <a:p>
            <a:pPr marL="0" indent="0" algn="just">
              <a:buNone/>
            </a:pPr>
            <a:endParaRPr lang="es-MX" b="1" i="1" dirty="0"/>
          </a:p>
          <a:p>
            <a:pPr lvl="0" algn="just"/>
            <a:r>
              <a:rPr lang="es-MX" b="1" i="1" dirty="0"/>
              <a:t>Costos elevados de producción  que  pueden  abatirse  con  la  adquisición  de una maquinaria  o equipo, o con su  innovación,  o con cursos de capacitación y  adiestramiento</a:t>
            </a:r>
            <a:r>
              <a:rPr lang="es-MX" b="1" i="1" dirty="0" smtClean="0"/>
              <a:t>.</a:t>
            </a:r>
          </a:p>
          <a:p>
            <a:pPr lvl="0" algn="just"/>
            <a:endParaRPr lang="es-MX" b="1" i="1" dirty="0"/>
          </a:p>
          <a:p>
            <a:pPr marL="0" lvl="0" indent="0" algn="just">
              <a:buNone/>
            </a:pPr>
            <a:r>
              <a:rPr lang="es-MX" b="1" i="1" dirty="0" smtClean="0"/>
              <a:t>Tiempo de actividad 30 min.</a:t>
            </a:r>
            <a:endParaRPr lang="es-MX" b="1" i="1" dirty="0"/>
          </a:p>
          <a:p>
            <a:pPr marL="0" indent="0" algn="just">
              <a:buNone/>
            </a:pPr>
            <a:endParaRPr lang="es-MX" dirty="0"/>
          </a:p>
          <a:p>
            <a:pPr marL="0" indent="0" algn="just">
              <a:buNone/>
            </a:pPr>
            <a:endParaRPr lang="es-MX" dirty="0"/>
          </a:p>
        </p:txBody>
      </p:sp>
    </p:spTree>
    <p:extLst>
      <p:ext uri="{BB962C8B-B14F-4D97-AF65-F5344CB8AC3E}">
        <p14:creationId xmlns:p14="http://schemas.microsoft.com/office/powerpoint/2010/main" val="46059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DESCRIPCIÓN Y ANÁLISIS DE INNOVACIÓN DEL </a:t>
            </a:r>
            <a:r>
              <a:rPr lang="es-MX" b="1" dirty="0" smtClean="0"/>
              <a:t>PROYECTO.</a:t>
            </a:r>
            <a:endParaRPr lang="es-MX" dirty="0"/>
          </a:p>
        </p:txBody>
      </p:sp>
      <p:sp>
        <p:nvSpPr>
          <p:cNvPr id="3" name="Marcador de contenido 2"/>
          <p:cNvSpPr>
            <a:spLocks noGrp="1"/>
          </p:cNvSpPr>
          <p:nvPr>
            <p:ph idx="1"/>
          </p:nvPr>
        </p:nvSpPr>
        <p:spPr>
          <a:xfrm>
            <a:off x="838200" y="1825625"/>
            <a:ext cx="4390623" cy="4351338"/>
          </a:xfrm>
        </p:spPr>
        <p:txBody>
          <a:bodyPr>
            <a:normAutofit fontScale="77500" lnSpcReduction="20000"/>
          </a:bodyPr>
          <a:lstStyle/>
          <a:p>
            <a:pPr marL="0" indent="0" algn="just">
              <a:buNone/>
            </a:pPr>
            <a:r>
              <a:rPr lang="es-MX" dirty="0"/>
              <a:t>Es la enunciación de las características del producto que se propone obtener al realizar el prototipo, la descripción de su funcionamiento, incorporando tecnologías y/o estrategias novedosas, y la forma en que se va a utilizar para resolver el problema. Deben de indicarse peso, dimensiones, necesidades de operación, ubicación geográfica, tipo de materiales, procesos innovadores, fotografías, entre otros</a:t>
            </a:r>
            <a:r>
              <a:rPr lang="es-MX" dirty="0" smtClean="0"/>
              <a:t>.</a:t>
            </a:r>
          </a:p>
          <a:p>
            <a:pPr marL="0" indent="0" algn="just">
              <a:buNone/>
            </a:pPr>
            <a:endParaRPr lang="es-MX" dirty="0"/>
          </a:p>
          <a:p>
            <a:pPr marL="0" indent="0" algn="just">
              <a:buNone/>
            </a:pPr>
            <a:r>
              <a:rPr lang="es-MX" dirty="0" smtClean="0"/>
              <a:t>Tiempo de actividad 45 min.</a:t>
            </a:r>
            <a:endParaRPr lang="es-MX" dirty="0"/>
          </a:p>
        </p:txBody>
      </p:sp>
      <p:pic>
        <p:nvPicPr>
          <p:cNvPr id="3074" name="Picture 2" descr="Bloque 5. Proyecto de innov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004" y="1426758"/>
            <a:ext cx="5749943" cy="382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697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Algunos ejemplos:</a:t>
            </a:r>
            <a:endParaRPr lang="es-MX" dirty="0"/>
          </a:p>
        </p:txBody>
      </p:sp>
      <p:sp>
        <p:nvSpPr>
          <p:cNvPr id="3" name="Marcador de contenido 2"/>
          <p:cNvSpPr>
            <a:spLocks noGrp="1"/>
          </p:cNvSpPr>
          <p:nvPr>
            <p:ph idx="1"/>
          </p:nvPr>
        </p:nvSpPr>
        <p:spPr>
          <a:xfrm>
            <a:off x="838200" y="1825625"/>
            <a:ext cx="10515600" cy="4351338"/>
          </a:xfrm>
        </p:spPr>
        <p:txBody>
          <a:bodyPr>
            <a:normAutofit fontScale="85000" lnSpcReduction="20000"/>
          </a:bodyPr>
          <a:lstStyle/>
          <a:p>
            <a:pPr algn="just"/>
            <a:r>
              <a:rPr lang="es-MX" i="1" dirty="0" smtClean="0"/>
              <a:t>El </a:t>
            </a:r>
            <a:r>
              <a:rPr lang="es-MX" i="1" dirty="0"/>
              <a:t>equipo puede ser remolcado en cualquier vehículo para su traslado. Consta de un malacate impulsado por un motor a gasolina de 4 H.P., a través de un moto r reductor cuyas características son: 42 H.P., 1,750 r.p.m. de entrada, relación de 30:1 y un torque de 237 libras”.</a:t>
            </a:r>
            <a:endParaRPr lang="es-MX" dirty="0"/>
          </a:p>
          <a:p>
            <a:pPr marL="0" indent="0" algn="just">
              <a:buNone/>
            </a:pPr>
            <a:r>
              <a:rPr lang="es-MX" i="1" dirty="0"/>
              <a:t> </a:t>
            </a:r>
            <a:endParaRPr lang="es-MX" dirty="0"/>
          </a:p>
          <a:p>
            <a:pPr algn="just"/>
            <a:r>
              <a:rPr lang="es-MX" i="1" dirty="0"/>
              <a:t>El sistema de traslación de potencia se realiza a través de una cadena</a:t>
            </a:r>
            <a:r>
              <a:rPr lang="es-MX" i="1" dirty="0" smtClean="0"/>
              <a:t>.</a:t>
            </a:r>
            <a:endParaRPr lang="es-MX" dirty="0" smtClean="0"/>
          </a:p>
          <a:p>
            <a:pPr marL="0" indent="0" algn="just">
              <a:buNone/>
            </a:pPr>
            <a:r>
              <a:rPr lang="es-MX" i="1" dirty="0" smtClean="0"/>
              <a:t> </a:t>
            </a:r>
            <a:endParaRPr lang="es-MX" dirty="0" smtClean="0"/>
          </a:p>
          <a:p>
            <a:pPr algn="just"/>
            <a:r>
              <a:rPr lang="es-MX" i="1" dirty="0" smtClean="0"/>
              <a:t>Para </a:t>
            </a:r>
            <a:r>
              <a:rPr lang="es-MX" i="1" dirty="0"/>
              <a:t>su funcionamiento está provisto de un sistema de embrague y de otro de frenado tipo balatas, ambos accionados manualmente</a:t>
            </a:r>
            <a:r>
              <a:rPr lang="es-MX" i="1" dirty="0" smtClean="0"/>
              <a:t>.</a:t>
            </a:r>
          </a:p>
          <a:p>
            <a:pPr marL="0" indent="0" algn="just">
              <a:buNone/>
            </a:pPr>
            <a:endParaRPr lang="es-MX" dirty="0"/>
          </a:p>
          <a:p>
            <a:pPr algn="just"/>
            <a:r>
              <a:rPr lang="es-MX" i="1" dirty="0"/>
              <a:t>Sus dimensiones son: 1.1 m x 6.0 m x 0.8 m, su peso es de 130 Kg, y para su operación requiere un motor de </a:t>
            </a:r>
            <a:r>
              <a:rPr lang="es-MX" i="1" dirty="0" err="1"/>
              <a:t>gasoline</a:t>
            </a:r>
            <a:r>
              <a:rPr lang="es-MX" i="1" dirty="0"/>
              <a:t>.</a:t>
            </a:r>
            <a:endParaRPr lang="es-MX" dirty="0"/>
          </a:p>
          <a:p>
            <a:pPr marL="0" indent="0" algn="just">
              <a:buNone/>
            </a:pPr>
            <a:endParaRPr lang="es-MX" dirty="0"/>
          </a:p>
          <a:p>
            <a:pPr marL="0" indent="0" algn="just">
              <a:buNone/>
            </a:pPr>
            <a:endParaRPr lang="es-MX" dirty="0"/>
          </a:p>
        </p:txBody>
      </p:sp>
    </p:spTree>
    <p:extLst>
      <p:ext uri="{BB962C8B-B14F-4D97-AF65-F5344CB8AC3E}">
        <p14:creationId xmlns:p14="http://schemas.microsoft.com/office/powerpoint/2010/main" val="1807417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PROGRAMA DE TRABAJO</a:t>
            </a:r>
            <a:endParaRPr lang="es-MX" dirty="0"/>
          </a:p>
        </p:txBody>
      </p:sp>
      <p:sp>
        <p:nvSpPr>
          <p:cNvPr id="3" name="Marcador de contenido 2"/>
          <p:cNvSpPr>
            <a:spLocks noGrp="1"/>
          </p:cNvSpPr>
          <p:nvPr>
            <p:ph idx="1"/>
          </p:nvPr>
        </p:nvSpPr>
        <p:spPr>
          <a:xfrm>
            <a:off x="516228" y="1928656"/>
            <a:ext cx="4699716" cy="4351338"/>
          </a:xfrm>
        </p:spPr>
        <p:txBody>
          <a:bodyPr>
            <a:normAutofit fontScale="85000" lnSpcReduction="20000"/>
          </a:bodyPr>
          <a:lstStyle/>
          <a:p>
            <a:pPr marL="0" indent="0" algn="just">
              <a:buNone/>
            </a:pPr>
            <a:r>
              <a:rPr lang="es-MX" dirty="0"/>
              <a:t>Es la relación de todas las actividades calendarizadas y secuenciales (cronograma) que se deben realizar para obtener lo que se propone en el proyecto; puede estar dividido en subprogramas. Para cada actividad se deben indicar el período de realización (inicio y término), la meta de la actividad (número de productos, tipo de servicio, duración y alcance, entre otros) y el nombre del responsable</a:t>
            </a:r>
            <a:r>
              <a:rPr lang="es-MX" dirty="0" smtClean="0"/>
              <a:t>.</a:t>
            </a:r>
          </a:p>
          <a:p>
            <a:pPr marL="0" indent="0" algn="just">
              <a:buNone/>
            </a:pPr>
            <a:endParaRPr lang="es-MX" dirty="0"/>
          </a:p>
          <a:p>
            <a:pPr marL="0" indent="0" algn="just">
              <a:buNone/>
            </a:pPr>
            <a:r>
              <a:rPr lang="es-MX" dirty="0" smtClean="0"/>
              <a:t>Tiempo de actividad 30 min</a:t>
            </a:r>
            <a:endParaRPr lang="es-MX" dirty="0"/>
          </a:p>
        </p:txBody>
      </p:sp>
      <p:pic>
        <p:nvPicPr>
          <p:cNvPr id="4098" name="Picture 2" descr="◀️◀️◀️🥇¿CÓMO HACER un CRONOGRAMA DE ACTIVIDADES de una INVESTIGACIÓN en  WORD▶️▶️ (EJEMPLOS) 2023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429" y="1794680"/>
            <a:ext cx="5692422" cy="320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53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Programa del taller</a:t>
            </a:r>
            <a:endParaRPr lang="es-MX" dirty="0"/>
          </a:p>
        </p:txBody>
      </p:sp>
      <p:sp>
        <p:nvSpPr>
          <p:cNvPr id="3" name="Marcador de contenido 2"/>
          <p:cNvSpPr>
            <a:spLocks noGrp="1"/>
          </p:cNvSpPr>
          <p:nvPr>
            <p:ph idx="1"/>
          </p:nvPr>
        </p:nvSpPr>
        <p:spPr/>
        <p:txBody>
          <a:bodyPr>
            <a:normAutofit lnSpcReduction="10000"/>
          </a:bodyPr>
          <a:lstStyle/>
          <a:p>
            <a:r>
              <a:rPr lang="es-MX" dirty="0" smtClean="0"/>
              <a:t>Objetivo del taller.</a:t>
            </a:r>
          </a:p>
          <a:p>
            <a:r>
              <a:rPr lang="es-MX" dirty="0" smtClean="0"/>
              <a:t>Presentación del grupo “Dinámica” </a:t>
            </a:r>
            <a:endParaRPr lang="es-MX" dirty="0"/>
          </a:p>
          <a:p>
            <a:r>
              <a:rPr lang="es-MX" dirty="0" smtClean="0"/>
              <a:t>Conociendo la convocatoria de Creatividad Tecnológica e Innovación. </a:t>
            </a:r>
          </a:p>
          <a:p>
            <a:r>
              <a:rPr lang="es-MX" dirty="0" smtClean="0"/>
              <a:t>Generar idea. </a:t>
            </a:r>
          </a:p>
          <a:p>
            <a:r>
              <a:rPr lang="es-MX" dirty="0" smtClean="0"/>
              <a:t>Desarrollo de idea.</a:t>
            </a:r>
          </a:p>
          <a:p>
            <a:r>
              <a:rPr lang="es-MX" dirty="0" smtClean="0"/>
              <a:t>Elaboración  de estructura de proyecto. </a:t>
            </a:r>
          </a:p>
          <a:p>
            <a:r>
              <a:rPr lang="es-MX" dirty="0" smtClean="0"/>
              <a:t>Presentación de proyectos.</a:t>
            </a:r>
          </a:p>
          <a:p>
            <a:r>
              <a:rPr lang="es-MX" dirty="0" smtClean="0"/>
              <a:t>Encuesta de evaluación de curso. </a:t>
            </a:r>
          </a:p>
          <a:p>
            <a:r>
              <a:rPr lang="es-MX" dirty="0" smtClean="0"/>
              <a:t>Cierre.</a:t>
            </a:r>
          </a:p>
          <a:p>
            <a:pPr marL="0" indent="0">
              <a:buNone/>
            </a:pPr>
            <a:endParaRPr lang="es-MX" dirty="0"/>
          </a:p>
        </p:txBody>
      </p:sp>
    </p:spTree>
    <p:extLst>
      <p:ext uri="{BB962C8B-B14F-4D97-AF65-F5344CB8AC3E}">
        <p14:creationId xmlns:p14="http://schemas.microsoft.com/office/powerpoint/2010/main" val="338001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PROCESO DE ELABORACIÓN                                                                                </a:t>
            </a:r>
            <a:r>
              <a:rPr lang="es-MX" dirty="0"/>
              <a:t/>
            </a:r>
            <a:br>
              <a:rPr lang="es-MX" dirty="0"/>
            </a:br>
            <a:endParaRPr lang="es-MX" dirty="0"/>
          </a:p>
        </p:txBody>
      </p:sp>
      <p:sp>
        <p:nvSpPr>
          <p:cNvPr id="3" name="Marcador de contenido 2"/>
          <p:cNvSpPr>
            <a:spLocks noGrp="1"/>
          </p:cNvSpPr>
          <p:nvPr>
            <p:ph idx="1"/>
          </p:nvPr>
        </p:nvSpPr>
        <p:spPr>
          <a:xfrm>
            <a:off x="838200" y="1205948"/>
            <a:ext cx="10515600" cy="4971015"/>
          </a:xfrm>
        </p:spPr>
        <p:txBody>
          <a:bodyPr>
            <a:normAutofit fontScale="77500" lnSpcReduction="20000"/>
          </a:bodyPr>
          <a:lstStyle/>
          <a:p>
            <a:pPr algn="just"/>
            <a:r>
              <a:rPr lang="es-MX" dirty="0"/>
              <a:t>Es una secuencia lógica de las acciones que se requiere realizar para producir el bien que se propone en el proyecto (programa de producción), en caso de que se trate de un prototipo</a:t>
            </a:r>
            <a:r>
              <a:rPr lang="es-MX" dirty="0" smtClean="0"/>
              <a:t>.</a:t>
            </a:r>
          </a:p>
          <a:p>
            <a:pPr algn="just"/>
            <a:r>
              <a:rPr lang="es-MX" dirty="0"/>
              <a:t>Esta secuencia debe contener las especificaciones técnicas necesarias, en lo que se refiere a materiales, maquinaria o métodos de trabajo, según el tipo de bien que se va a </a:t>
            </a:r>
            <a:r>
              <a:rPr lang="es-MX" dirty="0" smtClean="0"/>
              <a:t>producir. Además </a:t>
            </a:r>
            <a:r>
              <a:rPr lang="es-MX" dirty="0"/>
              <a:t>de la descripción escrita de estas operaciones, deberá incluirse un diagrama que presente gráficamente dicha secuencia</a:t>
            </a:r>
            <a:r>
              <a:rPr lang="es-MX" dirty="0" smtClean="0"/>
              <a:t>.</a:t>
            </a:r>
          </a:p>
          <a:p>
            <a:pPr algn="just"/>
            <a:r>
              <a:rPr lang="es-MX" dirty="0"/>
              <a:t>Igualmente se requiere que además de las especificaciones técnicas del producto final, se describan los componentes del mismo y la forma en que lo producirán y lo ensamblarán, así como las características de la maquinaria necesaria para  estos fines.</a:t>
            </a:r>
          </a:p>
          <a:p>
            <a:pPr algn="just"/>
            <a:r>
              <a:rPr lang="es-MX" dirty="0"/>
              <a:t> </a:t>
            </a:r>
          </a:p>
          <a:p>
            <a:pPr algn="just"/>
            <a:r>
              <a:rPr lang="es-MX" dirty="0"/>
              <a:t>Del mismo modo, deben especificarse los procedimientos para asegurar que el producto posea las especificaciones requeridas para cumplir su función (control de calidad</a:t>
            </a:r>
            <a:r>
              <a:rPr lang="es-MX" dirty="0" smtClean="0"/>
              <a:t>).</a:t>
            </a:r>
          </a:p>
          <a:p>
            <a:pPr algn="just"/>
            <a:endParaRPr lang="es-MX" dirty="0"/>
          </a:p>
          <a:p>
            <a:pPr marL="0" indent="0" algn="just">
              <a:buNone/>
            </a:pPr>
            <a:r>
              <a:rPr lang="es-MX" dirty="0" smtClean="0"/>
              <a:t>tiempo de actividad 60 min.</a:t>
            </a:r>
            <a:endParaRPr lang="es-MX" dirty="0"/>
          </a:p>
          <a:p>
            <a:pPr algn="just"/>
            <a:endParaRPr lang="es-MX" dirty="0"/>
          </a:p>
        </p:txBody>
      </p:sp>
    </p:spTree>
    <p:extLst>
      <p:ext uri="{BB962C8B-B14F-4D97-AF65-F5344CB8AC3E}">
        <p14:creationId xmlns:p14="http://schemas.microsoft.com/office/powerpoint/2010/main" val="3550780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a:t>
            </a:r>
            <a:endParaRPr lang="es-MX" dirty="0"/>
          </a:p>
        </p:txBody>
      </p:sp>
      <p:sp>
        <p:nvSpPr>
          <p:cNvPr id="3" name="Marcador de contenido 2"/>
          <p:cNvSpPr>
            <a:spLocks noGrp="1"/>
          </p:cNvSpPr>
          <p:nvPr>
            <p:ph idx="1"/>
          </p:nvPr>
        </p:nvSpPr>
        <p:spPr>
          <a:xfrm>
            <a:off x="838200" y="1825625"/>
            <a:ext cx="4248955" cy="4351338"/>
          </a:xfrm>
        </p:spPr>
        <p:txBody>
          <a:bodyPr>
            <a:normAutofit fontScale="92500" lnSpcReduction="10000"/>
          </a:bodyPr>
          <a:lstStyle/>
          <a:p>
            <a:pPr marL="0" indent="0" algn="just">
              <a:buNone/>
            </a:pPr>
            <a:endParaRPr lang="es-MX" dirty="0"/>
          </a:p>
          <a:p>
            <a:pPr algn="just"/>
            <a:r>
              <a:rPr lang="es-MX" i="1" dirty="0"/>
              <a:t>Sí en el proceso de elaboración se requiere la actividad de "Corte de la tapa superior". Se deben registrar las especificaciones técnicas de la tapa (material, largo, ancho y grosor), en un dibujo y el tipo de máquina que debe utilizarse para practicar el corte.</a:t>
            </a:r>
            <a:endParaRPr lang="es-MX" dirty="0"/>
          </a:p>
          <a:p>
            <a:pPr marL="0" indent="0" algn="just">
              <a:buNone/>
            </a:pPr>
            <a:endParaRPr lang="es-MX" dirty="0"/>
          </a:p>
        </p:txBody>
      </p:sp>
      <p:pic>
        <p:nvPicPr>
          <p:cNvPr id="5122" name="Picture 2" descr="Fabricación del Tequ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89" y="233362"/>
            <a:ext cx="6581305" cy="570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312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COSTOS</a:t>
            </a:r>
            <a:r>
              <a:rPr lang="es-MX" dirty="0"/>
              <a:t/>
            </a:r>
            <a:br>
              <a:rPr lang="es-MX" dirty="0"/>
            </a:br>
            <a:endParaRPr lang="es-MX" dirty="0"/>
          </a:p>
        </p:txBody>
      </p:sp>
      <p:sp>
        <p:nvSpPr>
          <p:cNvPr id="3" name="Marcador de contenido 2"/>
          <p:cNvSpPr>
            <a:spLocks noGrp="1"/>
          </p:cNvSpPr>
          <p:nvPr>
            <p:ph idx="1"/>
          </p:nvPr>
        </p:nvSpPr>
        <p:spPr>
          <a:xfrm>
            <a:off x="838200" y="1825625"/>
            <a:ext cx="8820955" cy="4351338"/>
          </a:xfrm>
        </p:spPr>
        <p:txBody>
          <a:bodyPr>
            <a:normAutofit fontScale="77500" lnSpcReduction="20000"/>
          </a:bodyPr>
          <a:lstStyle/>
          <a:p>
            <a:pPr algn="just"/>
            <a:r>
              <a:rPr lang="es-MX" dirty="0"/>
              <a:t>El presupuesto se constituye con los requerimientos financieros necesarios para desarrollar el proyecto. Algunos conceptos de gasto que se presupuestan en </a:t>
            </a:r>
            <a:r>
              <a:rPr lang="es-MX" dirty="0" smtClean="0"/>
              <a:t>los proyectos </a:t>
            </a:r>
            <a:r>
              <a:rPr lang="es-MX" dirty="0"/>
              <a:t>son</a:t>
            </a:r>
            <a:r>
              <a:rPr lang="es-MX" dirty="0" smtClean="0"/>
              <a:t>:</a:t>
            </a:r>
            <a:endParaRPr lang="es-MX" sz="2400" dirty="0"/>
          </a:p>
          <a:p>
            <a:pPr lvl="0" algn="just"/>
            <a:r>
              <a:rPr lang="es-MX" dirty="0"/>
              <a:t>Compra de materia prima</a:t>
            </a:r>
            <a:endParaRPr lang="es-MX" sz="2400" dirty="0"/>
          </a:p>
          <a:p>
            <a:pPr lvl="0" algn="just"/>
            <a:r>
              <a:rPr lang="es-MX" dirty="0"/>
              <a:t>Compra  de componentes  y  partes</a:t>
            </a:r>
            <a:endParaRPr lang="es-MX" sz="2400" dirty="0"/>
          </a:p>
          <a:p>
            <a:pPr lvl="0" algn="just"/>
            <a:r>
              <a:rPr lang="es-MX" dirty="0"/>
              <a:t>Subcontratación para manufactura de componentes y partes, ensamble y acabados, entre otros</a:t>
            </a:r>
            <a:r>
              <a:rPr lang="es-MX" dirty="0" smtClean="0"/>
              <a:t>.</a:t>
            </a:r>
            <a:endParaRPr lang="es-MX" sz="2400" dirty="0"/>
          </a:p>
          <a:p>
            <a:pPr lvl="0" algn="just"/>
            <a:r>
              <a:rPr lang="es-MX" dirty="0"/>
              <a:t>Alquiler  de maquinaria  </a:t>
            </a:r>
            <a:r>
              <a:rPr lang="es-MX" i="1" dirty="0"/>
              <a:t>y  </a:t>
            </a:r>
            <a:r>
              <a:rPr lang="es-MX" dirty="0"/>
              <a:t>equipo</a:t>
            </a:r>
            <a:endParaRPr lang="es-MX" sz="2400" dirty="0"/>
          </a:p>
          <a:p>
            <a:pPr lvl="0" algn="just"/>
            <a:r>
              <a:rPr lang="es-MX" dirty="0"/>
              <a:t>Contratación de servicios especializados.</a:t>
            </a:r>
            <a:endParaRPr lang="es-MX" sz="2400" dirty="0"/>
          </a:p>
          <a:p>
            <a:pPr lvl="0" algn="just"/>
            <a:r>
              <a:rPr lang="es-MX" dirty="0"/>
              <a:t>Servicios básicos (agua y energía eléctrica, entre otros) y todo aquel gasto en que se vaya a incurrir para realizar el proyecto: instalación, mantenimiento, elaboración de manuales de operación, prácticas de taller o laboratorio.</a:t>
            </a:r>
            <a:endParaRPr lang="es-MX" sz="2400" dirty="0"/>
          </a:p>
          <a:p>
            <a:pPr marL="0" indent="0" algn="just">
              <a:buNone/>
            </a:pPr>
            <a:r>
              <a:rPr lang="es-MX" dirty="0" smtClean="0"/>
              <a:t>Tiempo de actividad 40 min.</a:t>
            </a:r>
            <a:endParaRPr lang="es-MX" dirty="0"/>
          </a:p>
        </p:txBody>
      </p:sp>
      <p:pic>
        <p:nvPicPr>
          <p:cNvPr id="6146" name="Picture 2" descr="COSTOS CONJUNTOS | Mind Ma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59155" y="192847"/>
            <a:ext cx="238125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18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76518"/>
            <a:ext cx="10515600" cy="5700445"/>
          </a:xfrm>
        </p:spPr>
        <p:txBody>
          <a:bodyPr>
            <a:normAutofit lnSpcReduction="10000"/>
          </a:bodyPr>
          <a:lstStyle/>
          <a:p>
            <a:pPr algn="just"/>
            <a:r>
              <a:rPr lang="es-MX" dirty="0"/>
              <a:t>Todos los componentes y partes, así como los materiales, deben enlistarse con sus nombres técnicos, indicando las características que correspondan a cada uno (dimensiones, materiales y medidas eléctricas, entre otros) y en su caso, el nombre y número de catálogo del fabricante</a:t>
            </a:r>
            <a:r>
              <a:rPr lang="es-MX" dirty="0" smtClean="0"/>
              <a:t>.</a:t>
            </a:r>
            <a:endParaRPr lang="es-MX" dirty="0"/>
          </a:p>
          <a:p>
            <a:pPr algn="just"/>
            <a:r>
              <a:rPr lang="es-MX" dirty="0"/>
              <a:t>Deben obtenerse los costos reales de cada gasto a través de cotizaciones de las empresas proveedoras o prestadoras de servicio</a:t>
            </a:r>
            <a:r>
              <a:rPr lang="es-MX" dirty="0" smtClean="0"/>
              <a:t>.</a:t>
            </a:r>
            <a:endParaRPr lang="es-MX" dirty="0"/>
          </a:p>
          <a:p>
            <a:pPr algn="just"/>
            <a:r>
              <a:rPr lang="es-MX" dirty="0"/>
              <a:t>La suma de todos esos gastos constituye el costo total del proyecto</a:t>
            </a:r>
            <a:r>
              <a:rPr lang="es-MX" dirty="0" smtClean="0"/>
              <a:t>.</a:t>
            </a:r>
            <a:endParaRPr lang="es-MX" dirty="0"/>
          </a:p>
          <a:p>
            <a:pPr algn="just"/>
            <a:r>
              <a:rPr lang="es-MX" dirty="0"/>
              <a:t>En el caso de prototipos de investigación tecnológica, debe indicarse si es por encargo específico de alguna empresa y si ésta participará en el financiamiento y con qué porcentaje</a:t>
            </a:r>
            <a:r>
              <a:rPr lang="es-MX" dirty="0" smtClean="0"/>
              <a:t>.</a:t>
            </a:r>
          </a:p>
          <a:p>
            <a:pPr marL="0" indent="0" algn="just">
              <a:buNone/>
            </a:pPr>
            <a:endParaRPr lang="es-MX" dirty="0" smtClean="0"/>
          </a:p>
          <a:p>
            <a:pPr algn="just"/>
            <a:r>
              <a:rPr lang="es-MX" i="1" dirty="0" smtClean="0"/>
              <a:t>Sugerencia: hacerlo en una tabla</a:t>
            </a:r>
            <a:endParaRPr lang="es-MX" i="1" dirty="0"/>
          </a:p>
          <a:p>
            <a:pPr marL="0" indent="0" algn="just">
              <a:buNone/>
            </a:pPr>
            <a:endParaRPr lang="es-MX" dirty="0"/>
          </a:p>
        </p:txBody>
      </p:sp>
    </p:spTree>
    <p:extLst>
      <p:ext uri="{BB962C8B-B14F-4D97-AF65-F5344CB8AC3E}">
        <p14:creationId xmlns:p14="http://schemas.microsoft.com/office/powerpoint/2010/main" val="1387648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VIABILIDAD DEL PROYECTO</a:t>
            </a:r>
            <a:r>
              <a:rPr lang="es-MX" dirty="0"/>
              <a:t/>
            </a:r>
            <a:br>
              <a:rPr lang="es-MX" dirty="0"/>
            </a:br>
            <a:endParaRPr lang="es-MX" dirty="0"/>
          </a:p>
        </p:txBody>
      </p:sp>
      <p:sp>
        <p:nvSpPr>
          <p:cNvPr id="3" name="Marcador de contenido 2"/>
          <p:cNvSpPr>
            <a:spLocks noGrp="1"/>
          </p:cNvSpPr>
          <p:nvPr>
            <p:ph idx="1"/>
          </p:nvPr>
        </p:nvSpPr>
        <p:spPr/>
        <p:txBody>
          <a:bodyPr/>
          <a:lstStyle/>
          <a:p>
            <a:pPr algn="just"/>
            <a:r>
              <a:rPr lang="es-MX" dirty="0"/>
              <a:t>Este apartado es una descripción de las pruebas que se aplican al proyecto para determinar si realmente puede realizarse.</a:t>
            </a:r>
          </a:p>
          <a:p>
            <a:pPr marL="0" indent="0" algn="just">
              <a:buNone/>
            </a:pPr>
            <a:endParaRPr lang="es-MX" dirty="0"/>
          </a:p>
          <a:p>
            <a:pPr algn="just"/>
            <a:r>
              <a:rPr lang="es-MX" dirty="0"/>
              <a:t>El análisis debe hacerse en tres direcciones, según la naturaleza del proyecto</a:t>
            </a:r>
            <a:r>
              <a:rPr lang="es-MX" dirty="0" smtClean="0"/>
              <a:t>:</a:t>
            </a:r>
          </a:p>
          <a:p>
            <a:pPr algn="just"/>
            <a:endParaRPr lang="es-MX" dirty="0"/>
          </a:p>
          <a:p>
            <a:pPr algn="just"/>
            <a:endParaRPr lang="es-MX" dirty="0" smtClean="0"/>
          </a:p>
          <a:p>
            <a:pPr algn="just"/>
            <a:r>
              <a:rPr lang="es-MX" dirty="0" smtClean="0"/>
              <a:t>Tiempo de actividad 40 min</a:t>
            </a:r>
            <a:endParaRPr lang="es-MX" dirty="0"/>
          </a:p>
          <a:p>
            <a:pPr marL="0" indent="0" algn="just">
              <a:buNone/>
            </a:pPr>
            <a:endParaRPr lang="es-MX" dirty="0"/>
          </a:p>
        </p:txBody>
      </p:sp>
    </p:spTree>
    <p:extLst>
      <p:ext uri="{BB962C8B-B14F-4D97-AF65-F5344CB8AC3E}">
        <p14:creationId xmlns:p14="http://schemas.microsoft.com/office/powerpoint/2010/main" val="625431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MX" b="1" u="sng" dirty="0"/>
              <a:t>VIABILIDAD TÉCNICA</a:t>
            </a:r>
            <a:r>
              <a:rPr lang="es-MX" dirty="0"/>
              <a:t/>
            </a:r>
            <a:br>
              <a:rPr lang="es-MX" dirty="0"/>
            </a:br>
            <a:endParaRPr lang="es-MX" dirty="0"/>
          </a:p>
        </p:txBody>
      </p:sp>
      <p:sp>
        <p:nvSpPr>
          <p:cNvPr id="3" name="Marcador de contenido 2"/>
          <p:cNvSpPr>
            <a:spLocks noGrp="1"/>
          </p:cNvSpPr>
          <p:nvPr>
            <p:ph idx="1"/>
          </p:nvPr>
        </p:nvSpPr>
        <p:spPr/>
        <p:txBody>
          <a:bodyPr/>
          <a:lstStyle/>
          <a:p>
            <a:r>
              <a:rPr lang="es-MX" dirty="0"/>
              <a:t>Comprende el análisis de tiempos y operaciones, así como de los materiales utilizados y los demás análisis relacionados con el diseño y el funcionamiento del dispositivo planteado.</a:t>
            </a:r>
            <a:br>
              <a:rPr lang="es-MX" dirty="0"/>
            </a:br>
            <a:endParaRPr lang="es-MX" dirty="0"/>
          </a:p>
        </p:txBody>
      </p:sp>
      <p:pic>
        <p:nvPicPr>
          <p:cNvPr id="9220" name="Picture 4" descr="estudio viabi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76" y="3121641"/>
            <a:ext cx="62388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931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MX" b="1" u="sng" dirty="0"/>
              <a:t>VIABILIDAD FINANCIERA</a:t>
            </a:r>
            <a:endParaRPr lang="es-MX" dirty="0"/>
          </a:p>
        </p:txBody>
      </p:sp>
      <p:sp>
        <p:nvSpPr>
          <p:cNvPr id="3" name="Marcador de contenido 2"/>
          <p:cNvSpPr>
            <a:spLocks noGrp="1"/>
          </p:cNvSpPr>
          <p:nvPr>
            <p:ph idx="1"/>
          </p:nvPr>
        </p:nvSpPr>
        <p:spPr>
          <a:xfrm>
            <a:off x="838200" y="1825625"/>
            <a:ext cx="5410200" cy="4351338"/>
          </a:xfrm>
        </p:spPr>
        <p:txBody>
          <a:bodyPr/>
          <a:lstStyle/>
          <a:p>
            <a:pPr algn="just"/>
            <a:r>
              <a:rPr lang="es-MX" dirty="0"/>
              <a:t>Considera el análisis de costos de todos los insumos necesarios para la producción del bien, en relación con la cuantificación de los beneficios económicos que se obtendrían con su implantación.</a:t>
            </a:r>
          </a:p>
          <a:p>
            <a:pPr algn="just"/>
            <a:endParaRPr lang="es-MX" dirty="0"/>
          </a:p>
        </p:txBody>
      </p:sp>
      <p:pic>
        <p:nvPicPr>
          <p:cNvPr id="7170" name="Picture 2" descr="Cómo se hace el plan y por qué es importante? - Blog Finu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525" y="1027906"/>
            <a:ext cx="4776275" cy="385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43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MX" b="1" u="sng" dirty="0"/>
              <a:t>VIABILIDAD SOCIAL</a:t>
            </a:r>
            <a:endParaRPr lang="es-MX" dirty="0"/>
          </a:p>
        </p:txBody>
      </p:sp>
      <p:sp>
        <p:nvSpPr>
          <p:cNvPr id="3" name="Marcador de contenido 2"/>
          <p:cNvSpPr>
            <a:spLocks noGrp="1"/>
          </p:cNvSpPr>
          <p:nvPr>
            <p:ph idx="1"/>
          </p:nvPr>
        </p:nvSpPr>
        <p:spPr>
          <a:xfrm>
            <a:off x="838200" y="1825625"/>
            <a:ext cx="10515600" cy="3413125"/>
          </a:xfrm>
        </p:spPr>
        <p:txBody>
          <a:bodyPr>
            <a:normAutofit/>
          </a:bodyPr>
          <a:lstStyle/>
          <a:p>
            <a:pPr marL="0" indent="0" algn="just">
              <a:buNone/>
            </a:pPr>
            <a:r>
              <a:rPr lang="es-MX" sz="3200" dirty="0"/>
              <a:t>Independientemente de que un proyecto sea técnica y financieramente viable, debe revisarse la conveniencia o no de realizarlo, considerando el efecto que puede tener en las relaciones existentes entre las personas y los grupos de la comunidad y entre ambos y el medio ambiente, en el mediano y largo plazo.</a:t>
            </a:r>
          </a:p>
          <a:p>
            <a:pPr marL="0" indent="0" algn="just">
              <a:buNone/>
            </a:pPr>
            <a:endParaRPr lang="es-MX" sz="3200" dirty="0"/>
          </a:p>
        </p:txBody>
      </p:sp>
      <p:pic>
        <p:nvPicPr>
          <p:cNvPr id="4" name="Imagen 3"/>
          <p:cNvPicPr>
            <a:picLocks noChangeAspect="1"/>
          </p:cNvPicPr>
          <p:nvPr/>
        </p:nvPicPr>
        <p:blipFill>
          <a:blip r:embed="rId2"/>
          <a:stretch>
            <a:fillRect/>
          </a:stretch>
        </p:blipFill>
        <p:spPr>
          <a:xfrm>
            <a:off x="1395412" y="4914900"/>
            <a:ext cx="8601075" cy="1943100"/>
          </a:xfrm>
          <a:prstGeom prst="rect">
            <a:avLst/>
          </a:prstGeom>
        </p:spPr>
      </p:pic>
    </p:spTree>
    <p:extLst>
      <p:ext uri="{BB962C8B-B14F-4D97-AF65-F5344CB8AC3E}">
        <p14:creationId xmlns:p14="http://schemas.microsoft.com/office/powerpoint/2010/main" val="2286989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Bibliografía </a:t>
            </a:r>
            <a:endParaRPr lang="es-MX" dirty="0"/>
          </a:p>
        </p:txBody>
      </p:sp>
      <p:sp>
        <p:nvSpPr>
          <p:cNvPr id="3" name="Marcador de contenido 2"/>
          <p:cNvSpPr>
            <a:spLocks noGrp="1"/>
          </p:cNvSpPr>
          <p:nvPr>
            <p:ph idx="1"/>
          </p:nvPr>
        </p:nvSpPr>
        <p:spPr/>
        <p:txBody>
          <a:bodyPr/>
          <a:lstStyle/>
          <a:p>
            <a:r>
              <a:rPr lang="es-MX" dirty="0"/>
              <a:t>Deben registrarse en fichas bibliográficas los libros, revistas y periódicos consultados para la formulación del proyecto</a:t>
            </a:r>
            <a:r>
              <a:rPr lang="es-MX" dirty="0" smtClean="0"/>
              <a:t>. APA</a:t>
            </a:r>
          </a:p>
          <a:p>
            <a:endParaRPr lang="es-MX" dirty="0"/>
          </a:p>
          <a:p>
            <a:endParaRPr lang="es-MX" dirty="0" smtClean="0"/>
          </a:p>
          <a:p>
            <a:r>
              <a:rPr lang="es-MX" dirty="0" smtClean="0"/>
              <a:t>Tiempo de actividad 10 min</a:t>
            </a:r>
            <a:endParaRPr lang="es-MX" dirty="0"/>
          </a:p>
        </p:txBody>
      </p:sp>
    </p:spTree>
    <p:extLst>
      <p:ext uri="{BB962C8B-B14F-4D97-AF65-F5344CB8AC3E}">
        <p14:creationId xmlns:p14="http://schemas.microsoft.com/office/powerpoint/2010/main" val="435050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ANTECEDENTES</a:t>
            </a:r>
            <a:endParaRPr lang="es-MX" dirty="0"/>
          </a:p>
        </p:txBody>
      </p:sp>
      <p:sp>
        <p:nvSpPr>
          <p:cNvPr id="3" name="Marcador de contenido 2"/>
          <p:cNvSpPr>
            <a:spLocks noGrp="1"/>
          </p:cNvSpPr>
          <p:nvPr>
            <p:ph idx="1"/>
          </p:nvPr>
        </p:nvSpPr>
        <p:spPr>
          <a:xfrm>
            <a:off x="832513" y="1825625"/>
            <a:ext cx="10521287" cy="4315868"/>
          </a:xfrm>
        </p:spPr>
        <p:txBody>
          <a:bodyPr/>
          <a:lstStyle/>
          <a:p>
            <a:pPr marL="0" indent="0" algn="just">
              <a:buNone/>
            </a:pPr>
            <a:r>
              <a:rPr lang="es-MX" dirty="0"/>
              <a:t>En esta parte se indicará si el prototipo propuesto ya se ha elaborado con anterioridad y si recibió financiamiento del plantel, del Colegio, del </a:t>
            </a:r>
            <a:r>
              <a:rPr lang="es-MX" dirty="0" err="1"/>
              <a:t>Conacyt</a:t>
            </a:r>
            <a:r>
              <a:rPr lang="es-MX" dirty="0"/>
              <a:t> o de la COSDAC (Coordinación Sectorial de </a:t>
            </a:r>
            <a:r>
              <a:rPr lang="es-MX" dirty="0" smtClean="0"/>
              <a:t>Desarrollo Académico</a:t>
            </a:r>
            <a:r>
              <a:rPr lang="es-MX" dirty="0"/>
              <a:t>); señalando monto de recursos proporcionados, así como la manera en que fueron utilizados y en qué año fue financiado. También se indicará, si </a:t>
            </a:r>
            <a:r>
              <a:rPr lang="es-MX" dirty="0" smtClean="0"/>
              <a:t>es el </a:t>
            </a:r>
            <a:r>
              <a:rPr lang="es-MX" dirty="0"/>
              <a:t>caso, cuáles otros planteles han sido beneficiados con la reproducción del prototipo.</a:t>
            </a:r>
          </a:p>
          <a:p>
            <a:pPr marL="0" indent="0" algn="just">
              <a:buNone/>
            </a:pPr>
            <a:endParaRPr lang="es-MX" dirty="0"/>
          </a:p>
        </p:txBody>
      </p:sp>
    </p:spTree>
    <p:extLst>
      <p:ext uri="{BB962C8B-B14F-4D97-AF65-F5344CB8AC3E}">
        <p14:creationId xmlns:p14="http://schemas.microsoft.com/office/powerpoint/2010/main" val="1771482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Vamos conociéndonos</a:t>
            </a:r>
            <a:endParaRPr lang="es-MX" dirty="0"/>
          </a:p>
        </p:txBody>
      </p:sp>
      <p:sp>
        <p:nvSpPr>
          <p:cNvPr id="3" name="Marcador de contenido 2"/>
          <p:cNvSpPr>
            <a:spLocks noGrp="1"/>
          </p:cNvSpPr>
          <p:nvPr>
            <p:ph idx="1"/>
          </p:nvPr>
        </p:nvSpPr>
        <p:spPr>
          <a:xfrm>
            <a:off x="838200" y="1825625"/>
            <a:ext cx="4918656" cy="4351338"/>
          </a:xfrm>
        </p:spPr>
        <p:txBody>
          <a:bodyPr/>
          <a:lstStyle/>
          <a:p>
            <a:r>
              <a:rPr lang="es-MX" dirty="0" smtClean="0"/>
              <a:t>Nombre.</a:t>
            </a:r>
          </a:p>
          <a:p>
            <a:r>
              <a:rPr lang="es-MX" dirty="0" smtClean="0"/>
              <a:t>Plantel.</a:t>
            </a:r>
          </a:p>
          <a:p>
            <a:r>
              <a:rPr lang="es-MX" dirty="0" smtClean="0"/>
              <a:t>Materias que imparte.</a:t>
            </a:r>
          </a:p>
          <a:p>
            <a:r>
              <a:rPr lang="es-MX" dirty="0" smtClean="0"/>
              <a:t>Algún proyecto que tengas en mente a realizar.</a:t>
            </a:r>
          </a:p>
          <a:p>
            <a:endParaRPr lang="es-MX" dirty="0"/>
          </a:p>
          <a:p>
            <a:r>
              <a:rPr lang="es-MX" dirty="0" smtClean="0"/>
              <a:t>Tiempo de actividad 25 min</a:t>
            </a:r>
          </a:p>
        </p:txBody>
      </p:sp>
      <p:pic>
        <p:nvPicPr>
          <p:cNvPr id="2050" name="Picture 2" descr="Dinámicas grupales para el Proceso de Selección de Personal | CONDUCE TU  EMPRESA | Emprendimiento, Negocios e In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310" y="3391503"/>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06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Presentación de proyectos.</a:t>
            </a:r>
            <a:br>
              <a:rPr lang="es-MX" dirty="0" smtClean="0"/>
            </a:br>
            <a:r>
              <a:rPr lang="es-MX" dirty="0" smtClean="0"/>
              <a:t>Tiempo de actividad 35  min. Por equipo</a:t>
            </a:r>
            <a:endParaRPr lang="es-MX" dirty="0"/>
          </a:p>
        </p:txBody>
      </p:sp>
      <p:sp>
        <p:nvSpPr>
          <p:cNvPr id="3" name="Marcador de contenido 2"/>
          <p:cNvSpPr>
            <a:spLocks noGrp="1"/>
          </p:cNvSpPr>
          <p:nvPr>
            <p:ph idx="1"/>
          </p:nvPr>
        </p:nvSpPr>
        <p:spPr>
          <a:xfrm>
            <a:off x="838200" y="1825625"/>
            <a:ext cx="10515600" cy="4351338"/>
          </a:xfrm>
        </p:spPr>
        <p:txBody>
          <a:bodyPr>
            <a:normAutofit fontScale="92500"/>
          </a:bodyPr>
          <a:lstStyle/>
          <a:p>
            <a:pPr marL="0" indent="0" algn="just">
              <a:buNone/>
            </a:pPr>
            <a:r>
              <a:rPr lang="es-MX" dirty="0" smtClean="0"/>
              <a:t>Dinámica de presentación:</a:t>
            </a:r>
          </a:p>
          <a:p>
            <a:pPr algn="just"/>
            <a:r>
              <a:rPr lang="es-MX" dirty="0" smtClean="0"/>
              <a:t>Con las hojas de rota folio y plumones , debes de elaborar un anuncio tipo publicidad de tu proyecto.</a:t>
            </a:r>
          </a:p>
          <a:p>
            <a:pPr algn="just"/>
            <a:r>
              <a:rPr lang="es-MX" dirty="0" smtClean="0"/>
              <a:t>De manera individual ubica tu stand, organízalo y prepárate para tu presentación en </a:t>
            </a:r>
            <a:r>
              <a:rPr lang="es-MX" dirty="0" err="1" smtClean="0"/>
              <a:t>power</a:t>
            </a:r>
            <a:r>
              <a:rPr lang="es-MX" dirty="0" smtClean="0"/>
              <a:t> </a:t>
            </a:r>
            <a:r>
              <a:rPr lang="es-MX" dirty="0" err="1" smtClean="0"/>
              <a:t>point</a:t>
            </a:r>
            <a:r>
              <a:rPr lang="es-MX" dirty="0" smtClean="0"/>
              <a:t>.</a:t>
            </a:r>
          </a:p>
          <a:p>
            <a:pPr algn="just"/>
            <a:r>
              <a:rPr lang="es-MX" dirty="0" smtClean="0"/>
              <a:t>Tienes 10 min.  para hacerla.</a:t>
            </a:r>
          </a:p>
          <a:p>
            <a:pPr algn="just"/>
            <a:r>
              <a:rPr lang="es-MX" dirty="0" smtClean="0"/>
              <a:t>Se te mostrará una bandera verde que indica el inicio, faltando 3 min, se presentará una bandera color amarillo y cuando se termine tu tiempo se mostrará una bandera roja.</a:t>
            </a:r>
          </a:p>
          <a:p>
            <a:pPr algn="just"/>
            <a:r>
              <a:rPr lang="es-MX" dirty="0" smtClean="0"/>
              <a:t>Al término de tu presentación habrá una sesión de preguntas y respuestas.</a:t>
            </a:r>
            <a:endParaRPr lang="es-MX" dirty="0"/>
          </a:p>
        </p:txBody>
      </p:sp>
    </p:spTree>
    <p:extLst>
      <p:ext uri="{BB962C8B-B14F-4D97-AF65-F5344CB8AC3E}">
        <p14:creationId xmlns:p14="http://schemas.microsoft.com/office/powerpoint/2010/main" val="1942976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Cierre de taller.</a:t>
            </a:r>
            <a:endParaRPr lang="es-MX" dirty="0"/>
          </a:p>
        </p:txBody>
      </p:sp>
      <p:sp>
        <p:nvSpPr>
          <p:cNvPr id="3" name="Marcador de contenido 2"/>
          <p:cNvSpPr>
            <a:spLocks noGrp="1"/>
          </p:cNvSpPr>
          <p:nvPr>
            <p:ph idx="1"/>
          </p:nvPr>
        </p:nvSpPr>
        <p:spPr/>
        <p:txBody>
          <a:bodyPr/>
          <a:lstStyle/>
          <a:p>
            <a:pPr marL="0" indent="0" algn="just">
              <a:buNone/>
            </a:pPr>
            <a:r>
              <a:rPr lang="es-MX" dirty="0" smtClean="0"/>
              <a:t>Felicidades haz concluido tu idea de proyecto, ponla en práctica, desarróllala y solo así te darás cuenta las necesidades y problemáticas a las que te enfrentarás.</a:t>
            </a:r>
            <a:endParaRPr lang="es-MX" dirty="0"/>
          </a:p>
        </p:txBody>
      </p:sp>
    </p:spTree>
    <p:extLst>
      <p:ext uri="{BB962C8B-B14F-4D97-AF65-F5344CB8AC3E}">
        <p14:creationId xmlns:p14="http://schemas.microsoft.com/office/powerpoint/2010/main" val="3934016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del taller.</a:t>
            </a:r>
            <a:endParaRPr lang="es-MX" dirty="0"/>
          </a:p>
        </p:txBody>
      </p:sp>
      <p:sp>
        <p:nvSpPr>
          <p:cNvPr id="3" name="Marcador de contenido 2"/>
          <p:cNvSpPr>
            <a:spLocks noGrp="1"/>
          </p:cNvSpPr>
          <p:nvPr>
            <p:ph idx="1"/>
          </p:nvPr>
        </p:nvSpPr>
        <p:spPr>
          <a:xfrm>
            <a:off x="832513" y="1825625"/>
            <a:ext cx="10521287" cy="4351338"/>
          </a:xfrm>
        </p:spPr>
        <p:txBody>
          <a:bodyPr/>
          <a:lstStyle/>
          <a:p>
            <a:pPr marL="0" indent="0" algn="just">
              <a:buNone/>
            </a:pPr>
            <a:r>
              <a:rPr lang="es-MX" dirty="0" smtClean="0"/>
              <a:t>El asistente identificará las elementos que conforman  un proyecto en base a la convocatoria de </a:t>
            </a:r>
            <a:r>
              <a:rPr lang="es-MX" dirty="0" err="1" smtClean="0"/>
              <a:t>CECyTEs</a:t>
            </a:r>
            <a:r>
              <a:rPr lang="es-MX" dirty="0" smtClean="0"/>
              <a:t>, “Creatividad Tecnológica e Innovación” para su correcta elaboración </a:t>
            </a:r>
            <a:r>
              <a:rPr lang="es-MX" dirty="0"/>
              <a:t>y</a:t>
            </a:r>
            <a:r>
              <a:rPr lang="es-MX" dirty="0" smtClean="0"/>
              <a:t> presentarlo al termino del taller, así como continuar  su idea de proyecto en sus centros de trabajo.</a:t>
            </a:r>
          </a:p>
          <a:p>
            <a:pPr marL="0" indent="0" algn="just">
              <a:buNone/>
            </a:pPr>
            <a:endParaRPr lang="es-MX" dirty="0" smtClean="0"/>
          </a:p>
          <a:p>
            <a:pPr marL="0" indent="0" algn="just">
              <a:buNone/>
            </a:pPr>
            <a:r>
              <a:rPr lang="es-MX" dirty="0" smtClean="0"/>
              <a:t>Aumentar la participación en el concurso de Creatividad Tecnológica e Innovación del Estado.</a:t>
            </a:r>
          </a:p>
        </p:txBody>
      </p:sp>
    </p:spTree>
    <p:extLst>
      <p:ext uri="{BB962C8B-B14F-4D97-AF65-F5344CB8AC3E}">
        <p14:creationId xmlns:p14="http://schemas.microsoft.com/office/powerpoint/2010/main" val="237068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Conociendo la convocatoria de Concurso de Creatividad Tecnológica e Innovación de los </a:t>
            </a:r>
            <a:r>
              <a:rPr lang="es-MX" dirty="0" err="1"/>
              <a:t>CECyTEs</a:t>
            </a:r>
            <a:endParaRPr lang="es-MX" dirty="0"/>
          </a:p>
        </p:txBody>
      </p:sp>
      <p:sp>
        <p:nvSpPr>
          <p:cNvPr id="3" name="Marcador de contenido 2"/>
          <p:cNvSpPr>
            <a:spLocks noGrp="1"/>
          </p:cNvSpPr>
          <p:nvPr>
            <p:ph idx="1"/>
          </p:nvPr>
        </p:nvSpPr>
        <p:spPr/>
        <p:txBody>
          <a:bodyPr/>
          <a:lstStyle/>
          <a:p>
            <a:endParaRPr lang="es-MX" dirty="0" smtClean="0">
              <a:hlinkClick r:id="rId2" action="ppaction://hlinkfile"/>
            </a:endParaRPr>
          </a:p>
          <a:p>
            <a:r>
              <a:rPr lang="es-MX" dirty="0" smtClean="0">
                <a:hlinkClick r:id="rId2" action="ppaction://hlinkfile"/>
              </a:rPr>
              <a:t>C:\Users\agron\OneDrive\Documentos\CONVOCATORIA ESTATAL CREATIVIDAD_ ALUMNOS 2022.docx</a:t>
            </a:r>
            <a:endParaRPr lang="es-MX" dirty="0"/>
          </a:p>
        </p:txBody>
      </p:sp>
      <p:pic>
        <p:nvPicPr>
          <p:cNvPr id="4" name="Imagen 3"/>
          <p:cNvPicPr>
            <a:picLocks noChangeAspect="1"/>
          </p:cNvPicPr>
          <p:nvPr/>
        </p:nvPicPr>
        <p:blipFill>
          <a:blip r:embed="rId3"/>
          <a:stretch>
            <a:fillRect/>
          </a:stretch>
        </p:blipFill>
        <p:spPr>
          <a:xfrm>
            <a:off x="154546" y="3311480"/>
            <a:ext cx="5847008" cy="3288942"/>
          </a:xfrm>
          <a:prstGeom prst="rect">
            <a:avLst/>
          </a:prstGeom>
        </p:spPr>
      </p:pic>
      <p:pic>
        <p:nvPicPr>
          <p:cNvPr id="5" name="Imagen 4"/>
          <p:cNvPicPr>
            <a:picLocks noChangeAspect="1"/>
          </p:cNvPicPr>
          <p:nvPr/>
        </p:nvPicPr>
        <p:blipFill>
          <a:blip r:embed="rId4"/>
          <a:stretch>
            <a:fillRect/>
          </a:stretch>
        </p:blipFill>
        <p:spPr>
          <a:xfrm>
            <a:off x="6048143" y="3235749"/>
            <a:ext cx="5718338" cy="3364673"/>
          </a:xfrm>
          <a:prstGeom prst="rect">
            <a:avLst/>
          </a:prstGeom>
        </p:spPr>
      </p:pic>
    </p:spTree>
    <p:extLst>
      <p:ext uri="{BB962C8B-B14F-4D97-AF65-F5344CB8AC3E}">
        <p14:creationId xmlns:p14="http://schemas.microsoft.com/office/powerpoint/2010/main" val="3829952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369" y="321973"/>
            <a:ext cx="10542431" cy="1368716"/>
          </a:xfrm>
        </p:spPr>
        <p:txBody>
          <a:bodyPr/>
          <a:lstStyle/>
          <a:p>
            <a:r>
              <a:rPr lang="es-MX" dirty="0" smtClean="0"/>
              <a:t>La idea </a:t>
            </a:r>
            <a:br>
              <a:rPr lang="es-MX" dirty="0" smtClean="0"/>
            </a:br>
            <a:endParaRPr lang="es-MX" dirty="0"/>
          </a:p>
        </p:txBody>
      </p:sp>
      <p:sp>
        <p:nvSpPr>
          <p:cNvPr id="3" name="Marcador de contenido 2"/>
          <p:cNvSpPr>
            <a:spLocks noGrp="1"/>
          </p:cNvSpPr>
          <p:nvPr>
            <p:ph idx="1"/>
          </p:nvPr>
        </p:nvSpPr>
        <p:spPr>
          <a:xfrm>
            <a:off x="450376" y="1258328"/>
            <a:ext cx="4568047" cy="4364549"/>
          </a:xfrm>
        </p:spPr>
        <p:txBody>
          <a:bodyPr/>
          <a:lstStyle/>
          <a:p>
            <a:pPr marL="0" indent="0" algn="just">
              <a:buNone/>
            </a:pPr>
            <a:r>
              <a:rPr lang="es-MX" dirty="0" smtClean="0"/>
              <a:t>De manera grupal e individual recorrer las instalaciones en busca de un objeto o situación de te llame la atención, tráela contigo al espacio de trabajo, si es necesario lleva en que anotar.</a:t>
            </a:r>
          </a:p>
          <a:p>
            <a:pPr marL="0" indent="0" algn="just">
              <a:buNone/>
            </a:pPr>
            <a:endParaRPr lang="es-MX" dirty="0"/>
          </a:p>
          <a:p>
            <a:pPr marL="0" indent="0" algn="just">
              <a:buNone/>
            </a:pPr>
            <a:r>
              <a:rPr lang="es-MX" dirty="0" smtClean="0"/>
              <a:t>Tiempo de actividad 30 min.</a:t>
            </a:r>
            <a:endParaRPr lang="es-MX" dirty="0"/>
          </a:p>
        </p:txBody>
      </p:sp>
      <p:sp>
        <p:nvSpPr>
          <p:cNvPr id="4" name="AutoShape 2" descr="What Makes an Idea Innovative? 6 Characteristics to Consider | Arizona  Alumni"/>
          <p:cNvSpPr>
            <a:spLocks noChangeAspect="1" noChangeArrowheads="1"/>
          </p:cNvSpPr>
          <p:nvPr/>
        </p:nvSpPr>
        <p:spPr bwMode="auto">
          <a:xfrm>
            <a:off x="5791200" y="41730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What Makes an Idea Innovative? 6 Characteristics to Consider | Arizona  Alumn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2" name="Picture 8" descr="wile e coyote waiting GIF by Looney Tun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6248" y="365125"/>
            <a:ext cx="6424263" cy="481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Acceso a internet</a:t>
            </a:r>
            <a:endParaRPr lang="es-MX" dirty="0"/>
          </a:p>
        </p:txBody>
      </p:sp>
      <p:sp>
        <p:nvSpPr>
          <p:cNvPr id="3" name="Marcador de contenido 2"/>
          <p:cNvSpPr>
            <a:spLocks noGrp="1"/>
          </p:cNvSpPr>
          <p:nvPr>
            <p:ph idx="1"/>
          </p:nvPr>
        </p:nvSpPr>
        <p:spPr/>
        <p:txBody>
          <a:bodyPr/>
          <a:lstStyle/>
          <a:p>
            <a:r>
              <a:rPr lang="es-MX" dirty="0" err="1" smtClean="0"/>
              <a:t>Ubidg</a:t>
            </a:r>
            <a:endParaRPr lang="es-MX" dirty="0" smtClean="0"/>
          </a:p>
          <a:p>
            <a:pPr marL="0" indent="0">
              <a:buNone/>
            </a:pPr>
            <a:r>
              <a:rPr lang="es-MX" dirty="0" smtClean="0"/>
              <a:t/>
            </a:r>
            <a:br>
              <a:rPr lang="es-MX" dirty="0" smtClean="0"/>
            </a:br>
            <a:r>
              <a:rPr lang="es-MX" dirty="0" smtClean="0"/>
              <a:t>clave: infocecytez345</a:t>
            </a:r>
            <a:endParaRPr lang="es-MX" dirty="0"/>
          </a:p>
        </p:txBody>
      </p:sp>
    </p:spTree>
    <p:extLst>
      <p:ext uri="{BB962C8B-B14F-4D97-AF65-F5344CB8AC3E}">
        <p14:creationId xmlns:p14="http://schemas.microsoft.com/office/powerpoint/2010/main" val="102681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a:t>Mentimeter</a:t>
            </a:r>
            <a:r>
              <a:rPr lang="en-US" dirty="0"/>
              <a:t> </a:t>
            </a:r>
            <a:r>
              <a:rPr lang="en-US" dirty="0" err="1"/>
              <a:t>código</a:t>
            </a:r>
            <a:r>
              <a:rPr lang="en-US" sz="6600" dirty="0"/>
              <a:t> </a:t>
            </a:r>
            <a:r>
              <a:rPr lang="en-US" sz="6600" b="1" dirty="0" smtClean="0"/>
              <a:t>17513317</a:t>
            </a:r>
            <a:r>
              <a:rPr lang="es-MX" sz="6600" dirty="0"/>
              <a:t/>
            </a:r>
            <a:br>
              <a:rPr lang="es-MX" sz="6600" dirty="0"/>
            </a:br>
            <a:endParaRPr lang="es-MX" dirty="0"/>
          </a:p>
        </p:txBody>
      </p:sp>
      <p:sp>
        <p:nvSpPr>
          <p:cNvPr id="3" name="Marcador de contenido 2"/>
          <p:cNvSpPr>
            <a:spLocks noGrp="1"/>
          </p:cNvSpPr>
          <p:nvPr>
            <p:ph idx="1"/>
          </p:nvPr>
        </p:nvSpPr>
        <p:spPr/>
        <p:txBody>
          <a:bodyPr/>
          <a:lstStyle/>
          <a:p>
            <a:pPr marL="0" indent="0">
              <a:buNone/>
            </a:pPr>
            <a:r>
              <a:rPr lang="es-MX" dirty="0" smtClean="0"/>
              <a:t> </a:t>
            </a:r>
            <a:endParaRPr lang="es-MX" sz="4400" dirty="0"/>
          </a:p>
        </p:txBody>
      </p:sp>
    </p:spTree>
    <p:extLst>
      <p:ext uri="{BB962C8B-B14F-4D97-AF65-F5344CB8AC3E}">
        <p14:creationId xmlns:p14="http://schemas.microsoft.com/office/powerpoint/2010/main" val="1923609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EB8AA7E-C6D4-A0EF-CFFF-FE0B4079A1DA}"/>
              </a:ext>
            </a:extLst>
          </p:cNvPr>
          <p:cNvSpPr>
            <a:spLocks noGrp="1"/>
          </p:cNvSpPr>
          <p:nvPr>
            <p:ph type="title"/>
          </p:nvPr>
        </p:nvSpPr>
        <p:spPr/>
        <p:txBody>
          <a:bodyPr/>
          <a:lstStyle/>
          <a:p>
            <a:pPr algn="ctr"/>
            <a:r>
              <a:rPr lang="es-MX" dirty="0"/>
              <a:t>¿Qué es un proyecto?</a:t>
            </a:r>
          </a:p>
        </p:txBody>
      </p:sp>
      <p:sp>
        <p:nvSpPr>
          <p:cNvPr id="3" name="Marcador de contenido 2">
            <a:extLst>
              <a:ext uri="{FF2B5EF4-FFF2-40B4-BE49-F238E27FC236}">
                <a16:creationId xmlns="" xmlns:a16="http://schemas.microsoft.com/office/drawing/2014/main" id="{548DE91C-8E61-CBD7-77C0-2C0D2341FE32}"/>
              </a:ext>
            </a:extLst>
          </p:cNvPr>
          <p:cNvSpPr>
            <a:spLocks noGrp="1"/>
          </p:cNvSpPr>
          <p:nvPr>
            <p:ph idx="1"/>
          </p:nvPr>
        </p:nvSpPr>
        <p:spPr>
          <a:xfrm>
            <a:off x="818866" y="1825625"/>
            <a:ext cx="10534934" cy="4351338"/>
          </a:xfrm>
        </p:spPr>
        <p:txBody>
          <a:bodyPr/>
          <a:lstStyle/>
          <a:p>
            <a:pPr algn="just"/>
            <a:r>
              <a:rPr lang="es-MX" dirty="0"/>
              <a:t>Un proyecto es una planificación, que consiste en un conjunto de actividades a realizar de manera articulada entre sí, con el fin de producir determinados bienes o servicios capaces de satisfacer necesidades o resolver problemas, dentro de los límites de un presupuesto y de un periodo de tiempo dados. (</a:t>
            </a:r>
            <a:r>
              <a:rPr lang="es-MX" dirty="0" err="1"/>
              <a:t>padid</a:t>
            </a:r>
            <a:r>
              <a:rPr lang="es-MX" dirty="0"/>
              <a:t>, 2016)</a:t>
            </a:r>
          </a:p>
        </p:txBody>
      </p:sp>
    </p:spTree>
    <p:extLst>
      <p:ext uri="{BB962C8B-B14F-4D97-AF65-F5344CB8AC3E}">
        <p14:creationId xmlns:p14="http://schemas.microsoft.com/office/powerpoint/2010/main" val="353784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14977</TotalTime>
  <Words>1816</Words>
  <Application>Microsoft Office PowerPoint</Application>
  <PresentationFormat>Panorámica</PresentationFormat>
  <Paragraphs>189</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Calibri Light</vt:lpstr>
      <vt:lpstr>Tema de Office</vt:lpstr>
      <vt:lpstr>COLEGIO DE ESTUDIOS CIENTÍFICOS Y TECNOLÓGICOS DEL ESTADO DE ZACATECAS</vt:lpstr>
      <vt:lpstr>Programa del taller</vt:lpstr>
      <vt:lpstr>Vamos conociéndonos</vt:lpstr>
      <vt:lpstr>Objetivo del taller.</vt:lpstr>
      <vt:lpstr>Conociendo la convocatoria de Concurso de Creatividad Tecnológica e Innovación de los CECyTEs</vt:lpstr>
      <vt:lpstr>La idea  </vt:lpstr>
      <vt:lpstr>Acceso a internet</vt:lpstr>
      <vt:lpstr>Mentimeter código 17513317 </vt:lpstr>
      <vt:lpstr>¿Qué es un proyecto?</vt:lpstr>
      <vt:lpstr>¿ y por dónde empiezo?</vt:lpstr>
      <vt:lpstr>Principales elementos de un proyecto.</vt:lpstr>
      <vt:lpstr>ELEMENTOS PARA LA FORMULACIÓN DE PROTOTIPOS TECNOLÓGICOS, INFORMÁTICOS, DE CULTURA ECOLÓGICA Y CONSERVACIÓN DEL MEDIO AMBIENTE Y PROYECTOS DE INVESTIGACIÓN.</vt:lpstr>
      <vt:lpstr>CARÁTULA</vt:lpstr>
      <vt:lpstr>RESUMEN DEL PROYECTO</vt:lpstr>
      <vt:lpstr>OBJETIVO </vt:lpstr>
      <vt:lpstr>PLANTEAMIENTO DEL PROBLEMA A RESOLVER</vt:lpstr>
      <vt:lpstr>DESCRIPCIÓN Y ANÁLISIS DE INNOVACIÓN DEL PROYECTO.</vt:lpstr>
      <vt:lpstr>Algunos ejemplos:</vt:lpstr>
      <vt:lpstr>PROGRAMA DE TRABAJO</vt:lpstr>
      <vt:lpstr>PROCESO DE ELABORACIÓN                                                                                 </vt:lpstr>
      <vt:lpstr>Ejemplo </vt:lpstr>
      <vt:lpstr>COSTOS </vt:lpstr>
      <vt:lpstr>Presentación de PowerPoint</vt:lpstr>
      <vt:lpstr>VIABILIDAD DEL PROYECTO </vt:lpstr>
      <vt:lpstr>VIABILIDAD TÉCNICA </vt:lpstr>
      <vt:lpstr>VIABILIDAD FINANCIERA</vt:lpstr>
      <vt:lpstr>VIABILIDAD SOCIAL</vt:lpstr>
      <vt:lpstr>Bibliografía </vt:lpstr>
      <vt:lpstr>ANTECEDENTES</vt:lpstr>
      <vt:lpstr>Presentación de proyectos. Tiempo de actividad 35  min. Por equipo</vt:lpstr>
      <vt:lpstr>Cierre de taller.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 ESTUDIOS CIENTÍFICOS Y TECNOLÓGICOS DEL ESTADO DE ZACATECAS</dc:title>
  <dc:creator>Juan Gabriel Adame Acosta</dc:creator>
  <cp:lastModifiedBy>Juan Gabriel Adame Acosta</cp:lastModifiedBy>
  <cp:revision>38</cp:revision>
  <dcterms:created xsi:type="dcterms:W3CDTF">2023-01-10T15:54:29Z</dcterms:created>
  <dcterms:modified xsi:type="dcterms:W3CDTF">2023-01-30T19:14:25Z</dcterms:modified>
</cp:coreProperties>
</file>