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3"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5" r:id="rId40"/>
    <p:sldId id="296" r:id="rId41"/>
    <p:sldId id="297" r:id="rId42"/>
    <p:sldId id="298" r:id="rId43"/>
    <p:sldId id="299" r:id="rId44"/>
    <p:sldId id="300" r:id="rId45"/>
    <p:sldId id="301" r:id="rId46"/>
    <p:sldId id="294" r:id="rId4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D5C70-D2EE-4C85-AE94-8BF918EF48F4}" v="2" dt="2022-08-25T13:11:15.27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0" d="100"/>
          <a:sy n="80"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56D09-8EF4-432B-8ED9-6751E6207E2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11D173E-552A-4A01-A3F7-383A07BC1C91}">
      <dgm:prSet/>
      <dgm:spPr/>
      <dgm:t>
        <a:bodyPr/>
        <a:lstStyle/>
        <a:p>
          <a:r>
            <a:rPr lang="es-MX"/>
            <a:t>Metodología empleada</a:t>
          </a:r>
          <a:endParaRPr lang="en-US"/>
        </a:p>
      </dgm:t>
    </dgm:pt>
    <dgm:pt modelId="{0AAF1A79-0D7F-4A92-8976-3EC14AC2CA44}" type="parTrans" cxnId="{C7B7FDE2-C64D-48E4-8E9A-60BA9A4BB3EB}">
      <dgm:prSet/>
      <dgm:spPr/>
      <dgm:t>
        <a:bodyPr/>
        <a:lstStyle/>
        <a:p>
          <a:endParaRPr lang="en-US"/>
        </a:p>
      </dgm:t>
    </dgm:pt>
    <dgm:pt modelId="{F9080890-4978-4754-85FA-4974C835D796}" type="sibTrans" cxnId="{C7B7FDE2-C64D-48E4-8E9A-60BA9A4BB3EB}">
      <dgm:prSet/>
      <dgm:spPr/>
      <dgm:t>
        <a:bodyPr/>
        <a:lstStyle/>
        <a:p>
          <a:endParaRPr lang="en-US"/>
        </a:p>
      </dgm:t>
    </dgm:pt>
    <dgm:pt modelId="{1BAFDF4C-3EFE-42DE-BD1D-C89EA72BB59A}">
      <dgm:prSet/>
      <dgm:spPr/>
      <dgm:t>
        <a:bodyPr/>
        <a:lstStyle/>
        <a:p>
          <a:r>
            <a:rPr lang="es-MX" dirty="0"/>
            <a:t>Impacto social</a:t>
          </a:r>
          <a:endParaRPr lang="en-US" dirty="0"/>
        </a:p>
      </dgm:t>
    </dgm:pt>
    <dgm:pt modelId="{C456924E-45D9-41DD-85C6-2896CFA0EBBE}" type="parTrans" cxnId="{351E89FC-E4B3-4C81-8456-57FEBD9AA77F}">
      <dgm:prSet/>
      <dgm:spPr/>
      <dgm:t>
        <a:bodyPr/>
        <a:lstStyle/>
        <a:p>
          <a:endParaRPr lang="en-US"/>
        </a:p>
      </dgm:t>
    </dgm:pt>
    <dgm:pt modelId="{894FC0DE-409A-4215-872A-F5C7188C48E3}" type="sibTrans" cxnId="{351E89FC-E4B3-4C81-8456-57FEBD9AA77F}">
      <dgm:prSet/>
      <dgm:spPr/>
      <dgm:t>
        <a:bodyPr/>
        <a:lstStyle/>
        <a:p>
          <a:endParaRPr lang="en-US"/>
        </a:p>
      </dgm:t>
    </dgm:pt>
    <dgm:pt modelId="{A81BF475-3C46-4D2C-9E3F-772E39FC949F}">
      <dgm:prSet/>
      <dgm:spPr/>
      <dgm:t>
        <a:bodyPr/>
        <a:lstStyle/>
        <a:p>
          <a:r>
            <a:rPr lang="es-MX"/>
            <a:t>Posibilidad de desarrollo</a:t>
          </a:r>
          <a:endParaRPr lang="en-US"/>
        </a:p>
      </dgm:t>
    </dgm:pt>
    <dgm:pt modelId="{02BCB349-8BD7-46C9-9F0B-A71F8AC2ED50}" type="parTrans" cxnId="{99521B38-9085-4010-BDD3-A943E15A4BEC}">
      <dgm:prSet/>
      <dgm:spPr/>
      <dgm:t>
        <a:bodyPr/>
        <a:lstStyle/>
        <a:p>
          <a:endParaRPr lang="en-US"/>
        </a:p>
      </dgm:t>
    </dgm:pt>
    <dgm:pt modelId="{3B0448B0-B0AC-4175-AA4D-01B107B829D6}" type="sibTrans" cxnId="{99521B38-9085-4010-BDD3-A943E15A4BEC}">
      <dgm:prSet/>
      <dgm:spPr/>
      <dgm:t>
        <a:bodyPr/>
        <a:lstStyle/>
        <a:p>
          <a:endParaRPr lang="en-US"/>
        </a:p>
      </dgm:t>
    </dgm:pt>
    <dgm:pt modelId="{F71B440D-25EE-4E55-B560-CB14C6377262}">
      <dgm:prSet/>
      <dgm:spPr/>
      <dgm:t>
        <a:bodyPr/>
        <a:lstStyle/>
        <a:p>
          <a:r>
            <a:rPr lang="es-MX"/>
            <a:t>Costo - Beneficio</a:t>
          </a:r>
          <a:endParaRPr lang="en-US"/>
        </a:p>
      </dgm:t>
    </dgm:pt>
    <dgm:pt modelId="{8CFC4BF8-FD88-4E95-BCD4-BA0A2479294D}" type="parTrans" cxnId="{EE801AC2-2902-4D21-9E3A-4E9AC8890650}">
      <dgm:prSet/>
      <dgm:spPr/>
      <dgm:t>
        <a:bodyPr/>
        <a:lstStyle/>
        <a:p>
          <a:endParaRPr lang="en-US"/>
        </a:p>
      </dgm:t>
    </dgm:pt>
    <dgm:pt modelId="{448E4F2A-CC29-467D-B3B0-F52530E49EA6}" type="sibTrans" cxnId="{EE801AC2-2902-4D21-9E3A-4E9AC8890650}">
      <dgm:prSet/>
      <dgm:spPr/>
      <dgm:t>
        <a:bodyPr/>
        <a:lstStyle/>
        <a:p>
          <a:endParaRPr lang="en-US"/>
        </a:p>
      </dgm:t>
    </dgm:pt>
    <dgm:pt modelId="{F760D799-9FB5-4B31-BF7D-B948221D8E42}">
      <dgm:prSet/>
      <dgm:spPr/>
      <dgm:t>
        <a:bodyPr/>
        <a:lstStyle/>
        <a:p>
          <a:r>
            <a:rPr lang="es-MX"/>
            <a:t>Dinámica de la exposición</a:t>
          </a:r>
          <a:endParaRPr lang="en-US"/>
        </a:p>
      </dgm:t>
    </dgm:pt>
    <dgm:pt modelId="{C830BCC2-F46A-413F-8EE2-D9901F643515}" type="parTrans" cxnId="{5C1BEFC9-3C57-49C3-9DB0-28555FD1A037}">
      <dgm:prSet/>
      <dgm:spPr/>
      <dgm:t>
        <a:bodyPr/>
        <a:lstStyle/>
        <a:p>
          <a:endParaRPr lang="en-US"/>
        </a:p>
      </dgm:t>
    </dgm:pt>
    <dgm:pt modelId="{DB30CB73-FA8B-4382-A375-9BDB7D37990D}" type="sibTrans" cxnId="{5C1BEFC9-3C57-49C3-9DB0-28555FD1A037}">
      <dgm:prSet/>
      <dgm:spPr/>
      <dgm:t>
        <a:bodyPr/>
        <a:lstStyle/>
        <a:p>
          <a:endParaRPr lang="en-US"/>
        </a:p>
      </dgm:t>
    </dgm:pt>
    <dgm:pt modelId="{0B620936-4B16-47C9-86BF-4EA13B18C86D}" type="pres">
      <dgm:prSet presAssocID="{98D56D09-8EF4-432B-8ED9-6751E6207E22}" presName="linear" presStyleCnt="0">
        <dgm:presLayoutVars>
          <dgm:animLvl val="lvl"/>
          <dgm:resizeHandles val="exact"/>
        </dgm:presLayoutVars>
      </dgm:prSet>
      <dgm:spPr/>
    </dgm:pt>
    <dgm:pt modelId="{1D00E2C8-1AC8-4D16-B8DA-4C64F140A7FC}" type="pres">
      <dgm:prSet presAssocID="{F11D173E-552A-4A01-A3F7-383A07BC1C91}" presName="parentText" presStyleLbl="node1" presStyleIdx="0" presStyleCnt="5">
        <dgm:presLayoutVars>
          <dgm:chMax val="0"/>
          <dgm:bulletEnabled val="1"/>
        </dgm:presLayoutVars>
      </dgm:prSet>
      <dgm:spPr/>
    </dgm:pt>
    <dgm:pt modelId="{38909D33-BC5E-4C69-B395-61D0DF9E213E}" type="pres">
      <dgm:prSet presAssocID="{F9080890-4978-4754-85FA-4974C835D796}" presName="spacer" presStyleCnt="0"/>
      <dgm:spPr/>
    </dgm:pt>
    <dgm:pt modelId="{34735CFA-3F2A-42A7-993F-991CA2B15252}" type="pres">
      <dgm:prSet presAssocID="{1BAFDF4C-3EFE-42DE-BD1D-C89EA72BB59A}" presName="parentText" presStyleLbl="node1" presStyleIdx="1" presStyleCnt="5">
        <dgm:presLayoutVars>
          <dgm:chMax val="0"/>
          <dgm:bulletEnabled val="1"/>
        </dgm:presLayoutVars>
      </dgm:prSet>
      <dgm:spPr/>
    </dgm:pt>
    <dgm:pt modelId="{52227644-25F1-4506-AC86-9226AA94C85D}" type="pres">
      <dgm:prSet presAssocID="{894FC0DE-409A-4215-872A-F5C7188C48E3}" presName="spacer" presStyleCnt="0"/>
      <dgm:spPr/>
    </dgm:pt>
    <dgm:pt modelId="{EAC4C8E8-B0AD-41EF-AA23-6701A5945777}" type="pres">
      <dgm:prSet presAssocID="{A81BF475-3C46-4D2C-9E3F-772E39FC949F}" presName="parentText" presStyleLbl="node1" presStyleIdx="2" presStyleCnt="5">
        <dgm:presLayoutVars>
          <dgm:chMax val="0"/>
          <dgm:bulletEnabled val="1"/>
        </dgm:presLayoutVars>
      </dgm:prSet>
      <dgm:spPr/>
    </dgm:pt>
    <dgm:pt modelId="{5C7A0CB7-31E8-4816-A24F-DB1587E00617}" type="pres">
      <dgm:prSet presAssocID="{3B0448B0-B0AC-4175-AA4D-01B107B829D6}" presName="spacer" presStyleCnt="0"/>
      <dgm:spPr/>
    </dgm:pt>
    <dgm:pt modelId="{5D1D70DA-5149-4011-9BBF-2D5AA1F3B705}" type="pres">
      <dgm:prSet presAssocID="{F71B440D-25EE-4E55-B560-CB14C6377262}" presName="parentText" presStyleLbl="node1" presStyleIdx="3" presStyleCnt="5">
        <dgm:presLayoutVars>
          <dgm:chMax val="0"/>
          <dgm:bulletEnabled val="1"/>
        </dgm:presLayoutVars>
      </dgm:prSet>
      <dgm:spPr/>
    </dgm:pt>
    <dgm:pt modelId="{399761FA-FD24-4363-A002-F365DD616F19}" type="pres">
      <dgm:prSet presAssocID="{448E4F2A-CC29-467D-B3B0-F52530E49EA6}" presName="spacer" presStyleCnt="0"/>
      <dgm:spPr/>
    </dgm:pt>
    <dgm:pt modelId="{486EA4CB-B740-4C39-8D49-5F91C1A0FC56}" type="pres">
      <dgm:prSet presAssocID="{F760D799-9FB5-4B31-BF7D-B948221D8E42}" presName="parentText" presStyleLbl="node1" presStyleIdx="4" presStyleCnt="5">
        <dgm:presLayoutVars>
          <dgm:chMax val="0"/>
          <dgm:bulletEnabled val="1"/>
        </dgm:presLayoutVars>
      </dgm:prSet>
      <dgm:spPr/>
    </dgm:pt>
  </dgm:ptLst>
  <dgm:cxnLst>
    <dgm:cxn modelId="{8CB87517-92B6-4475-9315-0EABB81140B3}" type="presOf" srcId="{98D56D09-8EF4-432B-8ED9-6751E6207E22}" destId="{0B620936-4B16-47C9-86BF-4EA13B18C86D}" srcOrd="0" destOrd="0" presId="urn:microsoft.com/office/officeart/2005/8/layout/vList2"/>
    <dgm:cxn modelId="{EC983E23-F68F-48D5-A18D-BC60C3E42AEC}" type="presOf" srcId="{F11D173E-552A-4A01-A3F7-383A07BC1C91}" destId="{1D00E2C8-1AC8-4D16-B8DA-4C64F140A7FC}" srcOrd="0" destOrd="0" presId="urn:microsoft.com/office/officeart/2005/8/layout/vList2"/>
    <dgm:cxn modelId="{99521B38-9085-4010-BDD3-A943E15A4BEC}" srcId="{98D56D09-8EF4-432B-8ED9-6751E6207E22}" destId="{A81BF475-3C46-4D2C-9E3F-772E39FC949F}" srcOrd="2" destOrd="0" parTransId="{02BCB349-8BD7-46C9-9F0B-A71F8AC2ED50}" sibTransId="{3B0448B0-B0AC-4175-AA4D-01B107B829D6}"/>
    <dgm:cxn modelId="{FBDB8F91-A72D-4698-B58A-CB4B15FE5DAB}" type="presOf" srcId="{A81BF475-3C46-4D2C-9E3F-772E39FC949F}" destId="{EAC4C8E8-B0AD-41EF-AA23-6701A5945777}" srcOrd="0" destOrd="0" presId="urn:microsoft.com/office/officeart/2005/8/layout/vList2"/>
    <dgm:cxn modelId="{20C0F299-76E4-47C8-85AD-4227FE6FAFD5}" type="presOf" srcId="{1BAFDF4C-3EFE-42DE-BD1D-C89EA72BB59A}" destId="{34735CFA-3F2A-42A7-993F-991CA2B15252}" srcOrd="0" destOrd="0" presId="urn:microsoft.com/office/officeart/2005/8/layout/vList2"/>
    <dgm:cxn modelId="{EE801AC2-2902-4D21-9E3A-4E9AC8890650}" srcId="{98D56D09-8EF4-432B-8ED9-6751E6207E22}" destId="{F71B440D-25EE-4E55-B560-CB14C6377262}" srcOrd="3" destOrd="0" parTransId="{8CFC4BF8-FD88-4E95-BCD4-BA0A2479294D}" sibTransId="{448E4F2A-CC29-467D-B3B0-F52530E49EA6}"/>
    <dgm:cxn modelId="{F11CAEC3-4F5A-4613-813F-1421756CF7DF}" type="presOf" srcId="{F760D799-9FB5-4B31-BF7D-B948221D8E42}" destId="{486EA4CB-B740-4C39-8D49-5F91C1A0FC56}" srcOrd="0" destOrd="0" presId="urn:microsoft.com/office/officeart/2005/8/layout/vList2"/>
    <dgm:cxn modelId="{4D8CE5C6-B05C-41A9-A3A2-AE88603B18CB}" type="presOf" srcId="{F71B440D-25EE-4E55-B560-CB14C6377262}" destId="{5D1D70DA-5149-4011-9BBF-2D5AA1F3B705}" srcOrd="0" destOrd="0" presId="urn:microsoft.com/office/officeart/2005/8/layout/vList2"/>
    <dgm:cxn modelId="{5C1BEFC9-3C57-49C3-9DB0-28555FD1A037}" srcId="{98D56D09-8EF4-432B-8ED9-6751E6207E22}" destId="{F760D799-9FB5-4B31-BF7D-B948221D8E42}" srcOrd="4" destOrd="0" parTransId="{C830BCC2-F46A-413F-8EE2-D9901F643515}" sibTransId="{DB30CB73-FA8B-4382-A375-9BDB7D37990D}"/>
    <dgm:cxn modelId="{C7B7FDE2-C64D-48E4-8E9A-60BA9A4BB3EB}" srcId="{98D56D09-8EF4-432B-8ED9-6751E6207E22}" destId="{F11D173E-552A-4A01-A3F7-383A07BC1C91}" srcOrd="0" destOrd="0" parTransId="{0AAF1A79-0D7F-4A92-8976-3EC14AC2CA44}" sibTransId="{F9080890-4978-4754-85FA-4974C835D796}"/>
    <dgm:cxn modelId="{351E89FC-E4B3-4C81-8456-57FEBD9AA77F}" srcId="{98D56D09-8EF4-432B-8ED9-6751E6207E22}" destId="{1BAFDF4C-3EFE-42DE-BD1D-C89EA72BB59A}" srcOrd="1" destOrd="0" parTransId="{C456924E-45D9-41DD-85C6-2896CFA0EBBE}" sibTransId="{894FC0DE-409A-4215-872A-F5C7188C48E3}"/>
    <dgm:cxn modelId="{173926C6-DB22-4EB6-A180-33CD88243325}" type="presParOf" srcId="{0B620936-4B16-47C9-86BF-4EA13B18C86D}" destId="{1D00E2C8-1AC8-4D16-B8DA-4C64F140A7FC}" srcOrd="0" destOrd="0" presId="urn:microsoft.com/office/officeart/2005/8/layout/vList2"/>
    <dgm:cxn modelId="{43D43FB5-8EBF-4B79-831A-2384907261A6}" type="presParOf" srcId="{0B620936-4B16-47C9-86BF-4EA13B18C86D}" destId="{38909D33-BC5E-4C69-B395-61D0DF9E213E}" srcOrd="1" destOrd="0" presId="urn:microsoft.com/office/officeart/2005/8/layout/vList2"/>
    <dgm:cxn modelId="{152BB6FC-323F-46DC-B7B1-4D16C62E08FA}" type="presParOf" srcId="{0B620936-4B16-47C9-86BF-4EA13B18C86D}" destId="{34735CFA-3F2A-42A7-993F-991CA2B15252}" srcOrd="2" destOrd="0" presId="urn:microsoft.com/office/officeart/2005/8/layout/vList2"/>
    <dgm:cxn modelId="{50CF17C7-52A2-4B2D-BB1D-476E1D9E8D70}" type="presParOf" srcId="{0B620936-4B16-47C9-86BF-4EA13B18C86D}" destId="{52227644-25F1-4506-AC86-9226AA94C85D}" srcOrd="3" destOrd="0" presId="urn:microsoft.com/office/officeart/2005/8/layout/vList2"/>
    <dgm:cxn modelId="{2C544E5D-9DE2-49CF-AD1A-FE916326A15C}" type="presParOf" srcId="{0B620936-4B16-47C9-86BF-4EA13B18C86D}" destId="{EAC4C8E8-B0AD-41EF-AA23-6701A5945777}" srcOrd="4" destOrd="0" presId="urn:microsoft.com/office/officeart/2005/8/layout/vList2"/>
    <dgm:cxn modelId="{91EDF2F7-FE24-4C65-A41F-FCC29A6501A8}" type="presParOf" srcId="{0B620936-4B16-47C9-86BF-4EA13B18C86D}" destId="{5C7A0CB7-31E8-4816-A24F-DB1587E00617}" srcOrd="5" destOrd="0" presId="urn:microsoft.com/office/officeart/2005/8/layout/vList2"/>
    <dgm:cxn modelId="{6D829BC4-B935-41E6-8EDA-CEEC6B9C0FF6}" type="presParOf" srcId="{0B620936-4B16-47C9-86BF-4EA13B18C86D}" destId="{5D1D70DA-5149-4011-9BBF-2D5AA1F3B705}" srcOrd="6" destOrd="0" presId="urn:microsoft.com/office/officeart/2005/8/layout/vList2"/>
    <dgm:cxn modelId="{7AA1CF49-9C5A-4EBF-B2C1-FB591716D942}" type="presParOf" srcId="{0B620936-4B16-47C9-86BF-4EA13B18C86D}" destId="{399761FA-FD24-4363-A002-F365DD616F19}" srcOrd="7" destOrd="0" presId="urn:microsoft.com/office/officeart/2005/8/layout/vList2"/>
    <dgm:cxn modelId="{B4D0027C-42D6-4247-8F33-727CC2F67B2C}" type="presParOf" srcId="{0B620936-4B16-47C9-86BF-4EA13B18C86D}" destId="{486EA4CB-B740-4C39-8D49-5F91C1A0FC5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4BB05-6A13-4F1E-B9A3-7B3E91C3864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AEFF7DD-EC6C-420E-AA5B-A0E915B0DDFE}">
      <dgm:prSet/>
      <dgm:spPr/>
      <dgm:t>
        <a:bodyPr/>
        <a:lstStyle/>
        <a:p>
          <a:r>
            <a:rPr lang="es-MX"/>
            <a:t>Innovación</a:t>
          </a:r>
          <a:endParaRPr lang="en-US"/>
        </a:p>
      </dgm:t>
    </dgm:pt>
    <dgm:pt modelId="{F842065A-B519-4C34-B226-FF36D4903E5E}" type="parTrans" cxnId="{65688DA6-B356-474D-A653-2B6B16ABA87F}">
      <dgm:prSet/>
      <dgm:spPr/>
      <dgm:t>
        <a:bodyPr/>
        <a:lstStyle/>
        <a:p>
          <a:endParaRPr lang="en-US"/>
        </a:p>
      </dgm:t>
    </dgm:pt>
    <dgm:pt modelId="{09E4CBA9-0B3B-4754-A08E-BDD828802326}" type="sibTrans" cxnId="{65688DA6-B356-474D-A653-2B6B16ABA87F}">
      <dgm:prSet/>
      <dgm:spPr/>
      <dgm:t>
        <a:bodyPr/>
        <a:lstStyle/>
        <a:p>
          <a:endParaRPr lang="en-US"/>
        </a:p>
      </dgm:t>
    </dgm:pt>
    <dgm:pt modelId="{38C93295-ED4C-4017-818F-3EAF22DEBA09}">
      <dgm:prSet/>
      <dgm:spPr/>
      <dgm:t>
        <a:bodyPr/>
        <a:lstStyle/>
        <a:p>
          <a:r>
            <a:rPr lang="es-MX"/>
            <a:t>Actualidad</a:t>
          </a:r>
          <a:endParaRPr lang="en-US"/>
        </a:p>
      </dgm:t>
    </dgm:pt>
    <dgm:pt modelId="{4FAD3F25-D8DF-4F4C-8E19-EF0D954E8193}" type="parTrans" cxnId="{C5044D1C-094C-461F-9E0D-513156876ABA}">
      <dgm:prSet/>
      <dgm:spPr/>
      <dgm:t>
        <a:bodyPr/>
        <a:lstStyle/>
        <a:p>
          <a:endParaRPr lang="en-US"/>
        </a:p>
      </dgm:t>
    </dgm:pt>
    <dgm:pt modelId="{FD074608-48F9-41D8-AF6F-8778B5BA929D}" type="sibTrans" cxnId="{C5044D1C-094C-461F-9E0D-513156876ABA}">
      <dgm:prSet/>
      <dgm:spPr/>
      <dgm:t>
        <a:bodyPr/>
        <a:lstStyle/>
        <a:p>
          <a:endParaRPr lang="en-US"/>
        </a:p>
      </dgm:t>
    </dgm:pt>
    <dgm:pt modelId="{CF99947F-7426-42C0-B903-0EF4706DE4A9}">
      <dgm:prSet/>
      <dgm:spPr/>
      <dgm:t>
        <a:bodyPr/>
        <a:lstStyle/>
        <a:p>
          <a:r>
            <a:rPr lang="es-MX"/>
            <a:t>Herramienta de desarrollo</a:t>
          </a:r>
          <a:endParaRPr lang="en-US"/>
        </a:p>
      </dgm:t>
    </dgm:pt>
    <dgm:pt modelId="{3A17A2A6-520C-429A-978D-F44ADDCE80C5}" type="parTrans" cxnId="{D3924BF5-6008-4292-9B73-7AAB1D236BCA}">
      <dgm:prSet/>
      <dgm:spPr/>
      <dgm:t>
        <a:bodyPr/>
        <a:lstStyle/>
        <a:p>
          <a:endParaRPr lang="en-US"/>
        </a:p>
      </dgm:t>
    </dgm:pt>
    <dgm:pt modelId="{494CD6ED-4171-4FD8-B17F-98CC6AE98EFE}" type="sibTrans" cxnId="{D3924BF5-6008-4292-9B73-7AAB1D236BCA}">
      <dgm:prSet/>
      <dgm:spPr/>
      <dgm:t>
        <a:bodyPr/>
        <a:lstStyle/>
        <a:p>
          <a:endParaRPr lang="en-US"/>
        </a:p>
      </dgm:t>
    </dgm:pt>
    <dgm:pt modelId="{3C9FDDBE-1B30-4149-9E32-EFA41FEB0E18}">
      <dgm:prSet/>
      <dgm:spPr/>
      <dgm:t>
        <a:bodyPr/>
        <a:lstStyle/>
        <a:p>
          <a:r>
            <a:rPr lang="es-MX"/>
            <a:t>Presentación del programa generado</a:t>
          </a:r>
          <a:endParaRPr lang="en-US"/>
        </a:p>
      </dgm:t>
    </dgm:pt>
    <dgm:pt modelId="{E3E7E854-9F6B-45DD-8624-8641DC706E61}" type="parTrans" cxnId="{14069C67-84D9-4268-BBEE-C119DDD71BA4}">
      <dgm:prSet/>
      <dgm:spPr/>
      <dgm:t>
        <a:bodyPr/>
        <a:lstStyle/>
        <a:p>
          <a:endParaRPr lang="en-US"/>
        </a:p>
      </dgm:t>
    </dgm:pt>
    <dgm:pt modelId="{69A7E448-DC04-48F4-ACC4-0D761FF0C2CF}" type="sibTrans" cxnId="{14069C67-84D9-4268-BBEE-C119DDD71BA4}">
      <dgm:prSet/>
      <dgm:spPr/>
      <dgm:t>
        <a:bodyPr/>
        <a:lstStyle/>
        <a:p>
          <a:endParaRPr lang="en-US"/>
        </a:p>
      </dgm:t>
    </dgm:pt>
    <dgm:pt modelId="{902E1C2C-D584-4773-8EA3-DDD7CFBEE3AA}">
      <dgm:prSet/>
      <dgm:spPr/>
      <dgm:t>
        <a:bodyPr/>
        <a:lstStyle/>
        <a:p>
          <a:r>
            <a:rPr lang="es-MX"/>
            <a:t>Aplicación</a:t>
          </a:r>
          <a:endParaRPr lang="en-US"/>
        </a:p>
      </dgm:t>
    </dgm:pt>
    <dgm:pt modelId="{1BF73130-C968-4126-80FB-7C54CF73920F}" type="parTrans" cxnId="{2EE0519C-253C-47F3-807D-69B8E99D7B37}">
      <dgm:prSet/>
      <dgm:spPr/>
      <dgm:t>
        <a:bodyPr/>
        <a:lstStyle/>
        <a:p>
          <a:endParaRPr lang="en-US"/>
        </a:p>
      </dgm:t>
    </dgm:pt>
    <dgm:pt modelId="{502D4C85-0F26-42EF-89AE-0B228D2696F5}" type="sibTrans" cxnId="{2EE0519C-253C-47F3-807D-69B8E99D7B37}">
      <dgm:prSet/>
      <dgm:spPr/>
      <dgm:t>
        <a:bodyPr/>
        <a:lstStyle/>
        <a:p>
          <a:endParaRPr lang="en-US"/>
        </a:p>
      </dgm:t>
    </dgm:pt>
    <dgm:pt modelId="{1309A442-4944-4C65-B2F3-AF5A8851291F}">
      <dgm:prSet/>
      <dgm:spPr/>
      <dgm:t>
        <a:bodyPr/>
        <a:lstStyle/>
        <a:p>
          <a:r>
            <a:rPr lang="es-MX"/>
            <a:t>Posibilidad de desarrollo</a:t>
          </a:r>
          <a:endParaRPr lang="en-US"/>
        </a:p>
      </dgm:t>
    </dgm:pt>
    <dgm:pt modelId="{FADE5E0B-F9E1-48B6-A1EA-24AB3007CF4A}" type="parTrans" cxnId="{7659EB8F-D03C-47FA-BA87-65B77B3B6B84}">
      <dgm:prSet/>
      <dgm:spPr/>
      <dgm:t>
        <a:bodyPr/>
        <a:lstStyle/>
        <a:p>
          <a:endParaRPr lang="en-US"/>
        </a:p>
      </dgm:t>
    </dgm:pt>
    <dgm:pt modelId="{79F8DA2B-2574-46F6-BF48-182E4B248864}" type="sibTrans" cxnId="{7659EB8F-D03C-47FA-BA87-65B77B3B6B84}">
      <dgm:prSet/>
      <dgm:spPr/>
      <dgm:t>
        <a:bodyPr/>
        <a:lstStyle/>
        <a:p>
          <a:endParaRPr lang="en-US"/>
        </a:p>
      </dgm:t>
    </dgm:pt>
    <dgm:pt modelId="{9EC325B6-096A-4FA0-8EF0-FF4AC09BC1C1}">
      <dgm:prSet/>
      <dgm:spPr/>
      <dgm:t>
        <a:bodyPr/>
        <a:lstStyle/>
        <a:p>
          <a:r>
            <a:rPr lang="es-MX"/>
            <a:t>Costo - Beneficio</a:t>
          </a:r>
          <a:endParaRPr lang="en-US"/>
        </a:p>
      </dgm:t>
    </dgm:pt>
    <dgm:pt modelId="{9CEBD5BD-EFD3-4626-9409-1BDB6DA08108}" type="parTrans" cxnId="{C71ED6F9-7453-43EE-8FEE-5057460E65A6}">
      <dgm:prSet/>
      <dgm:spPr/>
      <dgm:t>
        <a:bodyPr/>
        <a:lstStyle/>
        <a:p>
          <a:endParaRPr lang="en-US"/>
        </a:p>
      </dgm:t>
    </dgm:pt>
    <dgm:pt modelId="{BC59CAB5-905A-41C5-8636-9EF371965A58}" type="sibTrans" cxnId="{C71ED6F9-7453-43EE-8FEE-5057460E65A6}">
      <dgm:prSet/>
      <dgm:spPr/>
      <dgm:t>
        <a:bodyPr/>
        <a:lstStyle/>
        <a:p>
          <a:endParaRPr lang="en-US"/>
        </a:p>
      </dgm:t>
    </dgm:pt>
    <dgm:pt modelId="{34044076-C0AA-4016-B752-2656650D7407}">
      <dgm:prSet/>
      <dgm:spPr/>
      <dgm:t>
        <a:bodyPr/>
        <a:lstStyle/>
        <a:p>
          <a:r>
            <a:rPr lang="es-MX"/>
            <a:t>Dinámica de la exposición del prototipo</a:t>
          </a:r>
          <a:endParaRPr lang="en-US"/>
        </a:p>
      </dgm:t>
    </dgm:pt>
    <dgm:pt modelId="{3E244774-03C9-464E-A6DE-1B0DBC2755B3}" type="parTrans" cxnId="{F5368595-9005-46FD-9458-5210FE111F98}">
      <dgm:prSet/>
      <dgm:spPr/>
      <dgm:t>
        <a:bodyPr/>
        <a:lstStyle/>
        <a:p>
          <a:endParaRPr lang="en-US"/>
        </a:p>
      </dgm:t>
    </dgm:pt>
    <dgm:pt modelId="{E4F115EB-72F9-44D6-86E8-711B87A763B0}" type="sibTrans" cxnId="{F5368595-9005-46FD-9458-5210FE111F98}">
      <dgm:prSet/>
      <dgm:spPr/>
      <dgm:t>
        <a:bodyPr/>
        <a:lstStyle/>
        <a:p>
          <a:endParaRPr lang="en-US"/>
        </a:p>
      </dgm:t>
    </dgm:pt>
    <dgm:pt modelId="{26B9DA3B-18E6-4641-AE20-37AE81B8A9A1}" type="pres">
      <dgm:prSet presAssocID="{2F34BB05-6A13-4F1E-B9A3-7B3E91C3864B}" presName="diagram" presStyleCnt="0">
        <dgm:presLayoutVars>
          <dgm:dir/>
          <dgm:resizeHandles val="exact"/>
        </dgm:presLayoutVars>
      </dgm:prSet>
      <dgm:spPr/>
    </dgm:pt>
    <dgm:pt modelId="{389F096C-F93A-40EC-A752-039A528BE273}" type="pres">
      <dgm:prSet presAssocID="{3AEFF7DD-EC6C-420E-AA5B-A0E915B0DDFE}" presName="node" presStyleLbl="node1" presStyleIdx="0" presStyleCnt="8">
        <dgm:presLayoutVars>
          <dgm:bulletEnabled val="1"/>
        </dgm:presLayoutVars>
      </dgm:prSet>
      <dgm:spPr/>
    </dgm:pt>
    <dgm:pt modelId="{C977EFE2-7801-4E4D-B613-297891134782}" type="pres">
      <dgm:prSet presAssocID="{09E4CBA9-0B3B-4754-A08E-BDD828802326}" presName="sibTrans" presStyleCnt="0"/>
      <dgm:spPr/>
    </dgm:pt>
    <dgm:pt modelId="{CA143CF8-6EEB-46D9-99AE-313874BE1C61}" type="pres">
      <dgm:prSet presAssocID="{38C93295-ED4C-4017-818F-3EAF22DEBA09}" presName="node" presStyleLbl="node1" presStyleIdx="1" presStyleCnt="8">
        <dgm:presLayoutVars>
          <dgm:bulletEnabled val="1"/>
        </dgm:presLayoutVars>
      </dgm:prSet>
      <dgm:spPr/>
    </dgm:pt>
    <dgm:pt modelId="{CEDE9CE0-DE7A-41C0-910A-1A1B227DA4C6}" type="pres">
      <dgm:prSet presAssocID="{FD074608-48F9-41D8-AF6F-8778B5BA929D}" presName="sibTrans" presStyleCnt="0"/>
      <dgm:spPr/>
    </dgm:pt>
    <dgm:pt modelId="{F8958E59-D527-4A06-B899-5B374EBFBCFC}" type="pres">
      <dgm:prSet presAssocID="{CF99947F-7426-42C0-B903-0EF4706DE4A9}" presName="node" presStyleLbl="node1" presStyleIdx="2" presStyleCnt="8">
        <dgm:presLayoutVars>
          <dgm:bulletEnabled val="1"/>
        </dgm:presLayoutVars>
      </dgm:prSet>
      <dgm:spPr/>
    </dgm:pt>
    <dgm:pt modelId="{4B268EAB-4A98-40B1-9F1E-EBCAC0C3FEFF}" type="pres">
      <dgm:prSet presAssocID="{494CD6ED-4171-4FD8-B17F-98CC6AE98EFE}" presName="sibTrans" presStyleCnt="0"/>
      <dgm:spPr/>
    </dgm:pt>
    <dgm:pt modelId="{C596FC7D-F768-4E35-8FFE-875F3EE28009}" type="pres">
      <dgm:prSet presAssocID="{3C9FDDBE-1B30-4149-9E32-EFA41FEB0E18}" presName="node" presStyleLbl="node1" presStyleIdx="3" presStyleCnt="8">
        <dgm:presLayoutVars>
          <dgm:bulletEnabled val="1"/>
        </dgm:presLayoutVars>
      </dgm:prSet>
      <dgm:spPr/>
    </dgm:pt>
    <dgm:pt modelId="{E813EACB-1F96-4AC9-9F9F-181AE0F1D9B2}" type="pres">
      <dgm:prSet presAssocID="{69A7E448-DC04-48F4-ACC4-0D761FF0C2CF}" presName="sibTrans" presStyleCnt="0"/>
      <dgm:spPr/>
    </dgm:pt>
    <dgm:pt modelId="{F32CDCB7-8963-46BC-85A2-10E305E0F9F7}" type="pres">
      <dgm:prSet presAssocID="{902E1C2C-D584-4773-8EA3-DDD7CFBEE3AA}" presName="node" presStyleLbl="node1" presStyleIdx="4" presStyleCnt="8">
        <dgm:presLayoutVars>
          <dgm:bulletEnabled val="1"/>
        </dgm:presLayoutVars>
      </dgm:prSet>
      <dgm:spPr/>
    </dgm:pt>
    <dgm:pt modelId="{543ED830-63D0-4C2F-9F6A-451CFDCC4376}" type="pres">
      <dgm:prSet presAssocID="{502D4C85-0F26-42EF-89AE-0B228D2696F5}" presName="sibTrans" presStyleCnt="0"/>
      <dgm:spPr/>
    </dgm:pt>
    <dgm:pt modelId="{491744B0-9228-49DC-96E6-E130C6C39883}" type="pres">
      <dgm:prSet presAssocID="{1309A442-4944-4C65-B2F3-AF5A8851291F}" presName="node" presStyleLbl="node1" presStyleIdx="5" presStyleCnt="8">
        <dgm:presLayoutVars>
          <dgm:bulletEnabled val="1"/>
        </dgm:presLayoutVars>
      </dgm:prSet>
      <dgm:spPr/>
    </dgm:pt>
    <dgm:pt modelId="{A544CAFA-6AAE-4BA7-B4F4-0EA776E67A91}" type="pres">
      <dgm:prSet presAssocID="{79F8DA2B-2574-46F6-BF48-182E4B248864}" presName="sibTrans" presStyleCnt="0"/>
      <dgm:spPr/>
    </dgm:pt>
    <dgm:pt modelId="{2C611535-6D13-41FC-9A62-B9E347A557F0}" type="pres">
      <dgm:prSet presAssocID="{9EC325B6-096A-4FA0-8EF0-FF4AC09BC1C1}" presName="node" presStyleLbl="node1" presStyleIdx="6" presStyleCnt="8">
        <dgm:presLayoutVars>
          <dgm:bulletEnabled val="1"/>
        </dgm:presLayoutVars>
      </dgm:prSet>
      <dgm:spPr/>
    </dgm:pt>
    <dgm:pt modelId="{E2D31E76-5B33-41D0-ABB6-92C80589E99C}" type="pres">
      <dgm:prSet presAssocID="{BC59CAB5-905A-41C5-8636-9EF371965A58}" presName="sibTrans" presStyleCnt="0"/>
      <dgm:spPr/>
    </dgm:pt>
    <dgm:pt modelId="{94C8B02E-A467-47C7-8203-60B7DC06D58F}" type="pres">
      <dgm:prSet presAssocID="{34044076-C0AA-4016-B752-2656650D7407}" presName="node" presStyleLbl="node1" presStyleIdx="7" presStyleCnt="8">
        <dgm:presLayoutVars>
          <dgm:bulletEnabled val="1"/>
        </dgm:presLayoutVars>
      </dgm:prSet>
      <dgm:spPr/>
    </dgm:pt>
  </dgm:ptLst>
  <dgm:cxnLst>
    <dgm:cxn modelId="{09746F0F-4E47-4876-85B9-72E96774313D}" type="presOf" srcId="{2F34BB05-6A13-4F1E-B9A3-7B3E91C3864B}" destId="{26B9DA3B-18E6-4641-AE20-37AE81B8A9A1}" srcOrd="0" destOrd="0" presId="urn:microsoft.com/office/officeart/2005/8/layout/default"/>
    <dgm:cxn modelId="{F8FE1019-4332-4921-BA68-07CECF713782}" type="presOf" srcId="{34044076-C0AA-4016-B752-2656650D7407}" destId="{94C8B02E-A467-47C7-8203-60B7DC06D58F}" srcOrd="0" destOrd="0" presId="urn:microsoft.com/office/officeart/2005/8/layout/default"/>
    <dgm:cxn modelId="{3BD53A1A-C013-4AD7-8900-7ED7B86EAD73}" type="presOf" srcId="{38C93295-ED4C-4017-818F-3EAF22DEBA09}" destId="{CA143CF8-6EEB-46D9-99AE-313874BE1C61}" srcOrd="0" destOrd="0" presId="urn:microsoft.com/office/officeart/2005/8/layout/default"/>
    <dgm:cxn modelId="{C5044D1C-094C-461F-9E0D-513156876ABA}" srcId="{2F34BB05-6A13-4F1E-B9A3-7B3E91C3864B}" destId="{38C93295-ED4C-4017-818F-3EAF22DEBA09}" srcOrd="1" destOrd="0" parTransId="{4FAD3F25-D8DF-4F4C-8E19-EF0D954E8193}" sibTransId="{FD074608-48F9-41D8-AF6F-8778B5BA929D}"/>
    <dgm:cxn modelId="{18C43935-D7CE-4E9D-B20D-CAD15482FBD0}" type="presOf" srcId="{9EC325B6-096A-4FA0-8EF0-FF4AC09BC1C1}" destId="{2C611535-6D13-41FC-9A62-B9E347A557F0}" srcOrd="0" destOrd="0" presId="urn:microsoft.com/office/officeart/2005/8/layout/default"/>
    <dgm:cxn modelId="{6CDC6839-63BD-44BA-A916-9464007F9F24}" type="presOf" srcId="{3AEFF7DD-EC6C-420E-AA5B-A0E915B0DDFE}" destId="{389F096C-F93A-40EC-A752-039A528BE273}" srcOrd="0" destOrd="0" presId="urn:microsoft.com/office/officeart/2005/8/layout/default"/>
    <dgm:cxn modelId="{14069C67-84D9-4268-BBEE-C119DDD71BA4}" srcId="{2F34BB05-6A13-4F1E-B9A3-7B3E91C3864B}" destId="{3C9FDDBE-1B30-4149-9E32-EFA41FEB0E18}" srcOrd="3" destOrd="0" parTransId="{E3E7E854-9F6B-45DD-8624-8641DC706E61}" sibTransId="{69A7E448-DC04-48F4-ACC4-0D761FF0C2CF}"/>
    <dgm:cxn modelId="{FC715E7C-1495-4B52-957E-01CEEF2BF247}" type="presOf" srcId="{3C9FDDBE-1B30-4149-9E32-EFA41FEB0E18}" destId="{C596FC7D-F768-4E35-8FFE-875F3EE28009}" srcOrd="0" destOrd="0" presId="urn:microsoft.com/office/officeart/2005/8/layout/default"/>
    <dgm:cxn modelId="{7659EB8F-D03C-47FA-BA87-65B77B3B6B84}" srcId="{2F34BB05-6A13-4F1E-B9A3-7B3E91C3864B}" destId="{1309A442-4944-4C65-B2F3-AF5A8851291F}" srcOrd="5" destOrd="0" parTransId="{FADE5E0B-F9E1-48B6-A1EA-24AB3007CF4A}" sibTransId="{79F8DA2B-2574-46F6-BF48-182E4B248864}"/>
    <dgm:cxn modelId="{F5368595-9005-46FD-9458-5210FE111F98}" srcId="{2F34BB05-6A13-4F1E-B9A3-7B3E91C3864B}" destId="{34044076-C0AA-4016-B752-2656650D7407}" srcOrd="7" destOrd="0" parTransId="{3E244774-03C9-464E-A6DE-1B0DBC2755B3}" sibTransId="{E4F115EB-72F9-44D6-86E8-711B87A763B0}"/>
    <dgm:cxn modelId="{A0261899-2B11-4EE0-AA80-4F2156790FE3}" type="presOf" srcId="{1309A442-4944-4C65-B2F3-AF5A8851291F}" destId="{491744B0-9228-49DC-96E6-E130C6C39883}" srcOrd="0" destOrd="0" presId="urn:microsoft.com/office/officeart/2005/8/layout/default"/>
    <dgm:cxn modelId="{2EE0519C-253C-47F3-807D-69B8E99D7B37}" srcId="{2F34BB05-6A13-4F1E-B9A3-7B3E91C3864B}" destId="{902E1C2C-D584-4773-8EA3-DDD7CFBEE3AA}" srcOrd="4" destOrd="0" parTransId="{1BF73130-C968-4126-80FB-7C54CF73920F}" sibTransId="{502D4C85-0F26-42EF-89AE-0B228D2696F5}"/>
    <dgm:cxn modelId="{65688DA6-B356-474D-A653-2B6B16ABA87F}" srcId="{2F34BB05-6A13-4F1E-B9A3-7B3E91C3864B}" destId="{3AEFF7DD-EC6C-420E-AA5B-A0E915B0DDFE}" srcOrd="0" destOrd="0" parTransId="{F842065A-B519-4C34-B226-FF36D4903E5E}" sibTransId="{09E4CBA9-0B3B-4754-A08E-BDD828802326}"/>
    <dgm:cxn modelId="{2D067CC4-95D3-4AD0-9E2A-59C9B99036FD}" type="presOf" srcId="{CF99947F-7426-42C0-B903-0EF4706DE4A9}" destId="{F8958E59-D527-4A06-B899-5B374EBFBCFC}" srcOrd="0" destOrd="0" presId="urn:microsoft.com/office/officeart/2005/8/layout/default"/>
    <dgm:cxn modelId="{3940D5E0-2E09-4662-AA08-83DDB38FB773}" type="presOf" srcId="{902E1C2C-D584-4773-8EA3-DDD7CFBEE3AA}" destId="{F32CDCB7-8963-46BC-85A2-10E305E0F9F7}" srcOrd="0" destOrd="0" presId="urn:microsoft.com/office/officeart/2005/8/layout/default"/>
    <dgm:cxn modelId="{D3924BF5-6008-4292-9B73-7AAB1D236BCA}" srcId="{2F34BB05-6A13-4F1E-B9A3-7B3E91C3864B}" destId="{CF99947F-7426-42C0-B903-0EF4706DE4A9}" srcOrd="2" destOrd="0" parTransId="{3A17A2A6-520C-429A-978D-F44ADDCE80C5}" sibTransId="{494CD6ED-4171-4FD8-B17F-98CC6AE98EFE}"/>
    <dgm:cxn modelId="{C71ED6F9-7453-43EE-8FEE-5057460E65A6}" srcId="{2F34BB05-6A13-4F1E-B9A3-7B3E91C3864B}" destId="{9EC325B6-096A-4FA0-8EF0-FF4AC09BC1C1}" srcOrd="6" destOrd="0" parTransId="{9CEBD5BD-EFD3-4626-9409-1BDB6DA08108}" sibTransId="{BC59CAB5-905A-41C5-8636-9EF371965A58}"/>
    <dgm:cxn modelId="{E7CF071D-1C46-40FE-95CA-3AB3936CDFFB}" type="presParOf" srcId="{26B9DA3B-18E6-4641-AE20-37AE81B8A9A1}" destId="{389F096C-F93A-40EC-A752-039A528BE273}" srcOrd="0" destOrd="0" presId="urn:microsoft.com/office/officeart/2005/8/layout/default"/>
    <dgm:cxn modelId="{5A45AB20-463F-40CC-9563-E7612BB871B2}" type="presParOf" srcId="{26B9DA3B-18E6-4641-AE20-37AE81B8A9A1}" destId="{C977EFE2-7801-4E4D-B613-297891134782}" srcOrd="1" destOrd="0" presId="urn:microsoft.com/office/officeart/2005/8/layout/default"/>
    <dgm:cxn modelId="{6DC1BA1D-EF85-47C2-9F91-9346361534D6}" type="presParOf" srcId="{26B9DA3B-18E6-4641-AE20-37AE81B8A9A1}" destId="{CA143CF8-6EEB-46D9-99AE-313874BE1C61}" srcOrd="2" destOrd="0" presId="urn:microsoft.com/office/officeart/2005/8/layout/default"/>
    <dgm:cxn modelId="{4A361555-F312-4AEF-924D-9F2DE7B650B4}" type="presParOf" srcId="{26B9DA3B-18E6-4641-AE20-37AE81B8A9A1}" destId="{CEDE9CE0-DE7A-41C0-910A-1A1B227DA4C6}" srcOrd="3" destOrd="0" presId="urn:microsoft.com/office/officeart/2005/8/layout/default"/>
    <dgm:cxn modelId="{55B22F1A-D2F4-4BF9-87E7-F4E314D73963}" type="presParOf" srcId="{26B9DA3B-18E6-4641-AE20-37AE81B8A9A1}" destId="{F8958E59-D527-4A06-B899-5B374EBFBCFC}" srcOrd="4" destOrd="0" presId="urn:microsoft.com/office/officeart/2005/8/layout/default"/>
    <dgm:cxn modelId="{69B4E331-A831-463D-8C77-A7567803B359}" type="presParOf" srcId="{26B9DA3B-18E6-4641-AE20-37AE81B8A9A1}" destId="{4B268EAB-4A98-40B1-9F1E-EBCAC0C3FEFF}" srcOrd="5" destOrd="0" presId="urn:microsoft.com/office/officeart/2005/8/layout/default"/>
    <dgm:cxn modelId="{0ABF16AC-03FD-49C5-AE14-FB98F1111A66}" type="presParOf" srcId="{26B9DA3B-18E6-4641-AE20-37AE81B8A9A1}" destId="{C596FC7D-F768-4E35-8FFE-875F3EE28009}" srcOrd="6" destOrd="0" presId="urn:microsoft.com/office/officeart/2005/8/layout/default"/>
    <dgm:cxn modelId="{53F8BCAF-6B82-4939-AEE6-F2311331286C}" type="presParOf" srcId="{26B9DA3B-18E6-4641-AE20-37AE81B8A9A1}" destId="{E813EACB-1F96-4AC9-9F9F-181AE0F1D9B2}" srcOrd="7" destOrd="0" presId="urn:microsoft.com/office/officeart/2005/8/layout/default"/>
    <dgm:cxn modelId="{87750751-C791-4EE6-83B6-D67F508D9873}" type="presParOf" srcId="{26B9DA3B-18E6-4641-AE20-37AE81B8A9A1}" destId="{F32CDCB7-8963-46BC-85A2-10E305E0F9F7}" srcOrd="8" destOrd="0" presId="urn:microsoft.com/office/officeart/2005/8/layout/default"/>
    <dgm:cxn modelId="{392CC18B-A0FC-4B84-A086-51031B366117}" type="presParOf" srcId="{26B9DA3B-18E6-4641-AE20-37AE81B8A9A1}" destId="{543ED830-63D0-4C2F-9F6A-451CFDCC4376}" srcOrd="9" destOrd="0" presId="urn:microsoft.com/office/officeart/2005/8/layout/default"/>
    <dgm:cxn modelId="{E28ADA94-FF78-4582-A6C8-E4FCC57461F7}" type="presParOf" srcId="{26B9DA3B-18E6-4641-AE20-37AE81B8A9A1}" destId="{491744B0-9228-49DC-96E6-E130C6C39883}" srcOrd="10" destOrd="0" presId="urn:microsoft.com/office/officeart/2005/8/layout/default"/>
    <dgm:cxn modelId="{8ED0F13C-3C4A-4F36-BD2D-1C53518EE327}" type="presParOf" srcId="{26B9DA3B-18E6-4641-AE20-37AE81B8A9A1}" destId="{A544CAFA-6AAE-4BA7-B4F4-0EA776E67A91}" srcOrd="11" destOrd="0" presId="urn:microsoft.com/office/officeart/2005/8/layout/default"/>
    <dgm:cxn modelId="{DEA8AACA-FD4F-4BCC-8DEC-EA512F9CC840}" type="presParOf" srcId="{26B9DA3B-18E6-4641-AE20-37AE81B8A9A1}" destId="{2C611535-6D13-41FC-9A62-B9E347A557F0}" srcOrd="12" destOrd="0" presId="urn:microsoft.com/office/officeart/2005/8/layout/default"/>
    <dgm:cxn modelId="{6175DDB1-14C9-4230-9A96-56501260A164}" type="presParOf" srcId="{26B9DA3B-18E6-4641-AE20-37AE81B8A9A1}" destId="{E2D31E76-5B33-41D0-ABB6-92C80589E99C}" srcOrd="13" destOrd="0" presId="urn:microsoft.com/office/officeart/2005/8/layout/default"/>
    <dgm:cxn modelId="{40207E22-3D53-4A07-84D9-A42360D956B4}" type="presParOf" srcId="{26B9DA3B-18E6-4641-AE20-37AE81B8A9A1}" destId="{94C8B02E-A467-47C7-8203-60B7DC06D58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749B80-6DA7-41A8-A919-5A868F08F75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C12F625-114C-40C2-9428-7ABA7C1F75B1}">
      <dgm:prSet/>
      <dgm:spPr/>
      <dgm:t>
        <a:bodyPr/>
        <a:lstStyle/>
        <a:p>
          <a:r>
            <a:rPr lang="es-MX" b="1"/>
            <a:t>CARÁTULA</a:t>
          </a:r>
          <a:endParaRPr lang="en-US"/>
        </a:p>
      </dgm:t>
    </dgm:pt>
    <dgm:pt modelId="{A22D3AF6-A01D-41B7-BEDE-18673636FED7}" type="parTrans" cxnId="{E5358940-323E-4771-AC22-4FD859199B1B}">
      <dgm:prSet/>
      <dgm:spPr/>
      <dgm:t>
        <a:bodyPr/>
        <a:lstStyle/>
        <a:p>
          <a:endParaRPr lang="en-US"/>
        </a:p>
      </dgm:t>
    </dgm:pt>
    <dgm:pt modelId="{F0195B0C-89A3-4A80-A8B1-4E1006487C53}" type="sibTrans" cxnId="{E5358940-323E-4771-AC22-4FD859199B1B}">
      <dgm:prSet/>
      <dgm:spPr/>
      <dgm:t>
        <a:bodyPr/>
        <a:lstStyle/>
        <a:p>
          <a:endParaRPr lang="en-US"/>
        </a:p>
      </dgm:t>
    </dgm:pt>
    <dgm:pt modelId="{E5BFCE07-32FC-4D98-807B-D488A161FAE2}">
      <dgm:prSet/>
      <dgm:spPr/>
      <dgm:t>
        <a:bodyPr/>
        <a:lstStyle/>
        <a:p>
          <a:r>
            <a:rPr lang="es-MX"/>
            <a:t>La carátula o portada debe contener:</a:t>
          </a:r>
          <a:endParaRPr lang="en-US"/>
        </a:p>
      </dgm:t>
    </dgm:pt>
    <dgm:pt modelId="{23C23E07-E3ED-419E-9F80-3095DF40B72B}" type="parTrans" cxnId="{C998F2DB-472B-4948-80EF-80235AFECEEB}">
      <dgm:prSet/>
      <dgm:spPr/>
      <dgm:t>
        <a:bodyPr/>
        <a:lstStyle/>
        <a:p>
          <a:endParaRPr lang="en-US"/>
        </a:p>
      </dgm:t>
    </dgm:pt>
    <dgm:pt modelId="{495DCC96-9660-441A-A8FD-D043D90A563C}" type="sibTrans" cxnId="{C998F2DB-472B-4948-80EF-80235AFECEEB}">
      <dgm:prSet/>
      <dgm:spPr/>
      <dgm:t>
        <a:bodyPr/>
        <a:lstStyle/>
        <a:p>
          <a:endParaRPr lang="en-US"/>
        </a:p>
      </dgm:t>
    </dgm:pt>
    <dgm:pt modelId="{9D458752-F507-46CE-B3B1-1A45C7E1449D}">
      <dgm:prSet/>
      <dgm:spPr/>
      <dgm:t>
        <a:bodyPr/>
        <a:lstStyle/>
        <a:p>
          <a:r>
            <a:rPr lang="en-US" dirty="0" err="1"/>
            <a:t>Titulo</a:t>
          </a:r>
          <a:r>
            <a:rPr lang="en-US" dirty="0"/>
            <a:t> del Proyecto.</a:t>
          </a:r>
        </a:p>
      </dgm:t>
    </dgm:pt>
    <dgm:pt modelId="{47DC68D4-C961-48B5-85C2-6723F19485FE}" type="parTrans" cxnId="{CFEA401B-FFAE-4167-BA3C-678519D0C597}">
      <dgm:prSet/>
      <dgm:spPr/>
      <dgm:t>
        <a:bodyPr/>
        <a:lstStyle/>
        <a:p>
          <a:endParaRPr lang="en-US"/>
        </a:p>
      </dgm:t>
    </dgm:pt>
    <dgm:pt modelId="{F02EBCDB-E511-4971-9537-88EBDC6673B3}" type="sibTrans" cxnId="{CFEA401B-FFAE-4167-BA3C-678519D0C597}">
      <dgm:prSet/>
      <dgm:spPr/>
      <dgm:t>
        <a:bodyPr/>
        <a:lstStyle/>
        <a:p>
          <a:endParaRPr lang="en-US"/>
        </a:p>
      </dgm:t>
    </dgm:pt>
    <dgm:pt modelId="{F7E64A0E-F514-4BC2-80EF-69526F88A1FC}">
      <dgm:prSet/>
      <dgm:spPr/>
      <dgm:t>
        <a:bodyPr/>
        <a:lstStyle/>
        <a:p>
          <a:r>
            <a:rPr lang="es-MX" dirty="0"/>
            <a:t>Área a la que se enfoca.</a:t>
          </a:r>
          <a:endParaRPr lang="en-US" dirty="0"/>
        </a:p>
      </dgm:t>
    </dgm:pt>
    <dgm:pt modelId="{D7D32AEC-6D0B-419B-9DF3-7EC75D641315}" type="parTrans" cxnId="{5F14CC86-1D80-4995-8C03-392C77D1A2E9}">
      <dgm:prSet/>
      <dgm:spPr/>
      <dgm:t>
        <a:bodyPr/>
        <a:lstStyle/>
        <a:p>
          <a:endParaRPr lang="en-US"/>
        </a:p>
      </dgm:t>
    </dgm:pt>
    <dgm:pt modelId="{DB8B931D-FEE3-4650-812D-E5309A74DD3B}" type="sibTrans" cxnId="{5F14CC86-1D80-4995-8C03-392C77D1A2E9}">
      <dgm:prSet/>
      <dgm:spPr/>
      <dgm:t>
        <a:bodyPr/>
        <a:lstStyle/>
        <a:p>
          <a:endParaRPr lang="en-US"/>
        </a:p>
      </dgm:t>
    </dgm:pt>
    <dgm:pt modelId="{2B751262-CCC2-4A84-A320-6B9B8A60EF51}">
      <dgm:prSet/>
      <dgm:spPr/>
      <dgm:t>
        <a:bodyPr/>
        <a:lstStyle/>
        <a:p>
          <a:r>
            <a:rPr lang="en-US" dirty="0" err="1"/>
            <a:t>Nombre</a:t>
          </a:r>
          <a:r>
            <a:rPr lang="en-US" dirty="0"/>
            <a:t>  del </a:t>
          </a:r>
          <a:r>
            <a:rPr lang="en-US" dirty="0" err="1"/>
            <a:t>plantel</a:t>
          </a:r>
          <a:r>
            <a:rPr lang="en-US" dirty="0"/>
            <a:t>.</a:t>
          </a:r>
        </a:p>
      </dgm:t>
    </dgm:pt>
    <dgm:pt modelId="{672D0B50-338D-4755-8CCC-F9A6369C1D69}" type="parTrans" cxnId="{A9EA4CCE-7D3F-4E2F-80D9-61D19647E2AF}">
      <dgm:prSet/>
      <dgm:spPr/>
      <dgm:t>
        <a:bodyPr/>
        <a:lstStyle/>
        <a:p>
          <a:endParaRPr lang="en-US"/>
        </a:p>
      </dgm:t>
    </dgm:pt>
    <dgm:pt modelId="{EAEC694F-17CD-4A63-83A5-586D422FA6E6}" type="sibTrans" cxnId="{A9EA4CCE-7D3F-4E2F-80D9-61D19647E2AF}">
      <dgm:prSet/>
      <dgm:spPr/>
      <dgm:t>
        <a:bodyPr/>
        <a:lstStyle/>
        <a:p>
          <a:endParaRPr lang="en-US"/>
        </a:p>
      </dgm:t>
    </dgm:pt>
    <dgm:pt modelId="{C87A0E3F-713C-4B95-9EDF-65A76689E652}">
      <dgm:prSet/>
      <dgm:spPr/>
      <dgm:t>
        <a:bodyPr/>
        <a:lstStyle/>
        <a:p>
          <a:r>
            <a:rPr lang="es-MX"/>
            <a:t>Nombre(s) del (los) autor(es).</a:t>
          </a:r>
          <a:endParaRPr lang="en-US"/>
        </a:p>
      </dgm:t>
    </dgm:pt>
    <dgm:pt modelId="{8EE421D5-783F-427D-96FE-97870168B5D2}" type="parTrans" cxnId="{8C3E211C-41AC-4723-8719-E37300C43B28}">
      <dgm:prSet/>
      <dgm:spPr/>
      <dgm:t>
        <a:bodyPr/>
        <a:lstStyle/>
        <a:p>
          <a:endParaRPr lang="en-US"/>
        </a:p>
      </dgm:t>
    </dgm:pt>
    <dgm:pt modelId="{DFB8879F-C7E2-4BF5-A33C-DD363A1995E1}" type="sibTrans" cxnId="{8C3E211C-41AC-4723-8719-E37300C43B28}">
      <dgm:prSet/>
      <dgm:spPr/>
      <dgm:t>
        <a:bodyPr/>
        <a:lstStyle/>
        <a:p>
          <a:endParaRPr lang="en-US"/>
        </a:p>
      </dgm:t>
    </dgm:pt>
    <dgm:pt modelId="{FF1D159C-21CE-4306-9070-415A908BC41D}">
      <dgm:prSet/>
      <dgm:spPr/>
      <dgm:t>
        <a:bodyPr/>
        <a:lstStyle/>
        <a:p>
          <a:r>
            <a:rPr lang="en-US" dirty="0"/>
            <a:t>Lugar y </a:t>
          </a:r>
          <a:r>
            <a:rPr lang="en-US" dirty="0" err="1"/>
            <a:t>fecha</a:t>
          </a:r>
          <a:r>
            <a:rPr lang="en-US" dirty="0"/>
            <a:t> de </a:t>
          </a:r>
          <a:r>
            <a:rPr lang="en-US" dirty="0" err="1"/>
            <a:t>elaboración</a:t>
          </a:r>
          <a:r>
            <a:rPr lang="en-US" dirty="0"/>
            <a:t>.</a:t>
          </a:r>
        </a:p>
      </dgm:t>
    </dgm:pt>
    <dgm:pt modelId="{A341CF03-B40D-4B55-AEEA-ACE8D98BA286}" type="parTrans" cxnId="{CC3F5E2D-79B9-4881-87B3-7B9BF23504B6}">
      <dgm:prSet/>
      <dgm:spPr/>
      <dgm:t>
        <a:bodyPr/>
        <a:lstStyle/>
        <a:p>
          <a:endParaRPr lang="en-US"/>
        </a:p>
      </dgm:t>
    </dgm:pt>
    <dgm:pt modelId="{9F8BA187-9D4C-4429-8288-D9000AAD7BD2}" type="sibTrans" cxnId="{CC3F5E2D-79B9-4881-87B3-7B9BF23504B6}">
      <dgm:prSet/>
      <dgm:spPr/>
      <dgm:t>
        <a:bodyPr/>
        <a:lstStyle/>
        <a:p>
          <a:endParaRPr lang="en-US"/>
        </a:p>
      </dgm:t>
    </dgm:pt>
    <dgm:pt modelId="{E2F04777-83D3-427E-A86D-B464716B1814}">
      <dgm:prSet/>
      <dgm:spPr/>
      <dgm:t>
        <a:bodyPr/>
        <a:lstStyle/>
        <a:p>
          <a:r>
            <a:rPr lang="es-MX" dirty="0"/>
            <a:t>Correo electrónico y teléfono fijo.</a:t>
          </a:r>
          <a:endParaRPr lang="en-US" dirty="0"/>
        </a:p>
      </dgm:t>
    </dgm:pt>
    <dgm:pt modelId="{D31E8DAC-854B-4262-BAEB-0A8CADFB47EA}" type="parTrans" cxnId="{06852F56-2C02-46D5-A6A1-B1664442F34E}">
      <dgm:prSet/>
      <dgm:spPr/>
      <dgm:t>
        <a:bodyPr/>
        <a:lstStyle/>
        <a:p>
          <a:endParaRPr lang="en-US"/>
        </a:p>
      </dgm:t>
    </dgm:pt>
    <dgm:pt modelId="{E42C8977-F3A2-4CCA-BBB4-2D8A6B9C3651}" type="sibTrans" cxnId="{06852F56-2C02-46D5-A6A1-B1664442F34E}">
      <dgm:prSet/>
      <dgm:spPr/>
      <dgm:t>
        <a:bodyPr/>
        <a:lstStyle/>
        <a:p>
          <a:endParaRPr lang="en-US"/>
        </a:p>
      </dgm:t>
    </dgm:pt>
    <dgm:pt modelId="{22C66A2E-A35E-4998-863F-4149F497C2B3}" type="pres">
      <dgm:prSet presAssocID="{43749B80-6DA7-41A8-A919-5A868F08F759}" presName="linear" presStyleCnt="0">
        <dgm:presLayoutVars>
          <dgm:animLvl val="lvl"/>
          <dgm:resizeHandles val="exact"/>
        </dgm:presLayoutVars>
      </dgm:prSet>
      <dgm:spPr/>
    </dgm:pt>
    <dgm:pt modelId="{850C8C68-B1BE-46B0-9B39-7156F042616F}" type="pres">
      <dgm:prSet presAssocID="{3C12F625-114C-40C2-9428-7ABA7C1F75B1}" presName="parentText" presStyleLbl="node1" presStyleIdx="0" presStyleCnt="2">
        <dgm:presLayoutVars>
          <dgm:chMax val="0"/>
          <dgm:bulletEnabled val="1"/>
        </dgm:presLayoutVars>
      </dgm:prSet>
      <dgm:spPr/>
    </dgm:pt>
    <dgm:pt modelId="{35A2BE79-13A1-4ADF-8021-FB981693032D}" type="pres">
      <dgm:prSet presAssocID="{F0195B0C-89A3-4A80-A8B1-4E1006487C53}" presName="spacer" presStyleCnt="0"/>
      <dgm:spPr/>
    </dgm:pt>
    <dgm:pt modelId="{DDD7FE27-0614-47AE-9415-77F4F00193E6}" type="pres">
      <dgm:prSet presAssocID="{E5BFCE07-32FC-4D98-807B-D488A161FAE2}" presName="parentText" presStyleLbl="node1" presStyleIdx="1" presStyleCnt="2">
        <dgm:presLayoutVars>
          <dgm:chMax val="0"/>
          <dgm:bulletEnabled val="1"/>
        </dgm:presLayoutVars>
      </dgm:prSet>
      <dgm:spPr/>
    </dgm:pt>
    <dgm:pt modelId="{A9E9CF8E-A4DA-4A99-86F5-8C93E2C02B20}" type="pres">
      <dgm:prSet presAssocID="{E5BFCE07-32FC-4D98-807B-D488A161FAE2}" presName="childText" presStyleLbl="revTx" presStyleIdx="0" presStyleCnt="1">
        <dgm:presLayoutVars>
          <dgm:bulletEnabled val="1"/>
        </dgm:presLayoutVars>
      </dgm:prSet>
      <dgm:spPr/>
    </dgm:pt>
  </dgm:ptLst>
  <dgm:cxnLst>
    <dgm:cxn modelId="{99679202-1D23-4045-B12A-1BD3B827970B}" type="presOf" srcId="{E5BFCE07-32FC-4D98-807B-D488A161FAE2}" destId="{DDD7FE27-0614-47AE-9415-77F4F00193E6}" srcOrd="0" destOrd="0" presId="urn:microsoft.com/office/officeart/2005/8/layout/vList2"/>
    <dgm:cxn modelId="{E0A9B412-266D-41C1-9EEB-30618691C90B}" type="presOf" srcId="{C87A0E3F-713C-4B95-9EDF-65A76689E652}" destId="{A9E9CF8E-A4DA-4A99-86F5-8C93E2C02B20}" srcOrd="0" destOrd="3" presId="urn:microsoft.com/office/officeart/2005/8/layout/vList2"/>
    <dgm:cxn modelId="{9B424A14-05F1-4DC9-BE67-314B914341F6}" type="presOf" srcId="{F7E64A0E-F514-4BC2-80EF-69526F88A1FC}" destId="{A9E9CF8E-A4DA-4A99-86F5-8C93E2C02B20}" srcOrd="0" destOrd="1" presId="urn:microsoft.com/office/officeart/2005/8/layout/vList2"/>
    <dgm:cxn modelId="{CFEA401B-FFAE-4167-BA3C-678519D0C597}" srcId="{E5BFCE07-32FC-4D98-807B-D488A161FAE2}" destId="{9D458752-F507-46CE-B3B1-1A45C7E1449D}" srcOrd="0" destOrd="0" parTransId="{47DC68D4-C961-48B5-85C2-6723F19485FE}" sibTransId="{F02EBCDB-E511-4971-9537-88EBDC6673B3}"/>
    <dgm:cxn modelId="{8C3E211C-41AC-4723-8719-E37300C43B28}" srcId="{E5BFCE07-32FC-4D98-807B-D488A161FAE2}" destId="{C87A0E3F-713C-4B95-9EDF-65A76689E652}" srcOrd="3" destOrd="0" parTransId="{8EE421D5-783F-427D-96FE-97870168B5D2}" sibTransId="{DFB8879F-C7E2-4BF5-A33C-DD363A1995E1}"/>
    <dgm:cxn modelId="{CC3F5E2D-79B9-4881-87B3-7B9BF23504B6}" srcId="{E5BFCE07-32FC-4D98-807B-D488A161FAE2}" destId="{FF1D159C-21CE-4306-9070-415A908BC41D}" srcOrd="4" destOrd="0" parTransId="{A341CF03-B40D-4B55-AEEA-ACE8D98BA286}" sibTransId="{9F8BA187-9D4C-4429-8288-D9000AAD7BD2}"/>
    <dgm:cxn modelId="{E5358940-323E-4771-AC22-4FD859199B1B}" srcId="{43749B80-6DA7-41A8-A919-5A868F08F759}" destId="{3C12F625-114C-40C2-9428-7ABA7C1F75B1}" srcOrd="0" destOrd="0" parTransId="{A22D3AF6-A01D-41B7-BEDE-18673636FED7}" sibTransId="{F0195B0C-89A3-4A80-A8B1-4E1006487C53}"/>
    <dgm:cxn modelId="{06852F56-2C02-46D5-A6A1-B1664442F34E}" srcId="{E5BFCE07-32FC-4D98-807B-D488A161FAE2}" destId="{E2F04777-83D3-427E-A86D-B464716B1814}" srcOrd="5" destOrd="0" parTransId="{D31E8DAC-854B-4262-BAEB-0A8CADFB47EA}" sibTransId="{E42C8977-F3A2-4CCA-BBB4-2D8A6B9C3651}"/>
    <dgm:cxn modelId="{7BB37C76-8A45-4114-8402-0B85B9FD45E6}" type="presOf" srcId="{3C12F625-114C-40C2-9428-7ABA7C1F75B1}" destId="{850C8C68-B1BE-46B0-9B39-7156F042616F}" srcOrd="0" destOrd="0" presId="urn:microsoft.com/office/officeart/2005/8/layout/vList2"/>
    <dgm:cxn modelId="{69A83681-4C4D-4F22-8084-85E5AA1E7991}" type="presOf" srcId="{2B751262-CCC2-4A84-A320-6B9B8A60EF51}" destId="{A9E9CF8E-A4DA-4A99-86F5-8C93E2C02B20}" srcOrd="0" destOrd="2" presId="urn:microsoft.com/office/officeart/2005/8/layout/vList2"/>
    <dgm:cxn modelId="{55100484-FB13-4FDD-BC3B-6EC91C2BEBBF}" type="presOf" srcId="{FF1D159C-21CE-4306-9070-415A908BC41D}" destId="{A9E9CF8E-A4DA-4A99-86F5-8C93E2C02B20}" srcOrd="0" destOrd="4" presId="urn:microsoft.com/office/officeart/2005/8/layout/vList2"/>
    <dgm:cxn modelId="{5F14CC86-1D80-4995-8C03-392C77D1A2E9}" srcId="{E5BFCE07-32FC-4D98-807B-D488A161FAE2}" destId="{F7E64A0E-F514-4BC2-80EF-69526F88A1FC}" srcOrd="1" destOrd="0" parTransId="{D7D32AEC-6D0B-419B-9DF3-7EC75D641315}" sibTransId="{DB8B931D-FEE3-4650-812D-E5309A74DD3B}"/>
    <dgm:cxn modelId="{82228EBA-3ACB-4E55-9851-FBBC58D24252}" type="presOf" srcId="{E2F04777-83D3-427E-A86D-B464716B1814}" destId="{A9E9CF8E-A4DA-4A99-86F5-8C93E2C02B20}" srcOrd="0" destOrd="5" presId="urn:microsoft.com/office/officeart/2005/8/layout/vList2"/>
    <dgm:cxn modelId="{0818F1CD-F618-497A-8974-AE15751C7405}" type="presOf" srcId="{43749B80-6DA7-41A8-A919-5A868F08F759}" destId="{22C66A2E-A35E-4998-863F-4149F497C2B3}" srcOrd="0" destOrd="0" presId="urn:microsoft.com/office/officeart/2005/8/layout/vList2"/>
    <dgm:cxn modelId="{A9EA4CCE-7D3F-4E2F-80D9-61D19647E2AF}" srcId="{E5BFCE07-32FC-4D98-807B-D488A161FAE2}" destId="{2B751262-CCC2-4A84-A320-6B9B8A60EF51}" srcOrd="2" destOrd="0" parTransId="{672D0B50-338D-4755-8CCC-F9A6369C1D69}" sibTransId="{EAEC694F-17CD-4A63-83A5-586D422FA6E6}"/>
    <dgm:cxn modelId="{C998F2DB-472B-4948-80EF-80235AFECEEB}" srcId="{43749B80-6DA7-41A8-A919-5A868F08F759}" destId="{E5BFCE07-32FC-4D98-807B-D488A161FAE2}" srcOrd="1" destOrd="0" parTransId="{23C23E07-E3ED-419E-9F80-3095DF40B72B}" sibTransId="{495DCC96-9660-441A-A8FD-D043D90A563C}"/>
    <dgm:cxn modelId="{F213EADD-7A74-4966-A581-65F83A8D7B91}" type="presOf" srcId="{9D458752-F507-46CE-B3B1-1A45C7E1449D}" destId="{A9E9CF8E-A4DA-4A99-86F5-8C93E2C02B20}" srcOrd="0" destOrd="0" presId="urn:microsoft.com/office/officeart/2005/8/layout/vList2"/>
    <dgm:cxn modelId="{55E6FEFD-5819-4BDD-B760-B63D86A1E444}" type="presParOf" srcId="{22C66A2E-A35E-4998-863F-4149F497C2B3}" destId="{850C8C68-B1BE-46B0-9B39-7156F042616F}" srcOrd="0" destOrd="0" presId="urn:microsoft.com/office/officeart/2005/8/layout/vList2"/>
    <dgm:cxn modelId="{9D8E8991-0804-4CFD-959D-DB6359C90689}" type="presParOf" srcId="{22C66A2E-A35E-4998-863F-4149F497C2B3}" destId="{35A2BE79-13A1-4ADF-8021-FB981693032D}" srcOrd="1" destOrd="0" presId="urn:microsoft.com/office/officeart/2005/8/layout/vList2"/>
    <dgm:cxn modelId="{13CF3941-0CDF-484B-B77F-12B59D54B9EB}" type="presParOf" srcId="{22C66A2E-A35E-4998-863F-4149F497C2B3}" destId="{DDD7FE27-0614-47AE-9415-77F4F00193E6}" srcOrd="2" destOrd="0" presId="urn:microsoft.com/office/officeart/2005/8/layout/vList2"/>
    <dgm:cxn modelId="{04302596-10F7-4F58-868C-1A1A33EDCC80}" type="presParOf" srcId="{22C66A2E-A35E-4998-863F-4149F497C2B3}" destId="{A9E9CF8E-A4DA-4A99-86F5-8C93E2C02B2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F7AE8-481E-4275-B833-D5A126553D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20AE353-50B4-43B3-8285-C27FA4CFC950}">
      <dgm:prSet/>
      <dgm:spPr/>
      <dgm:t>
        <a:bodyPr/>
        <a:lstStyle/>
        <a:p>
          <a:r>
            <a:rPr lang="en-US"/>
            <a:t>Se genera una experiencia colectiva para los participantes para proponer una solución a un desafío.</a:t>
          </a:r>
        </a:p>
      </dgm:t>
    </dgm:pt>
    <dgm:pt modelId="{96E05D13-B5A3-435C-8673-5269C432237E}" type="parTrans" cxnId="{0C6D21C7-7006-4C93-A555-78A85E47BA7C}">
      <dgm:prSet/>
      <dgm:spPr/>
      <dgm:t>
        <a:bodyPr/>
        <a:lstStyle/>
        <a:p>
          <a:endParaRPr lang="en-US"/>
        </a:p>
      </dgm:t>
    </dgm:pt>
    <dgm:pt modelId="{1D93DF74-44D0-47E0-8ED6-6226F622731F}" type="sibTrans" cxnId="{0C6D21C7-7006-4C93-A555-78A85E47BA7C}">
      <dgm:prSet/>
      <dgm:spPr/>
      <dgm:t>
        <a:bodyPr/>
        <a:lstStyle/>
        <a:p>
          <a:endParaRPr lang="en-US"/>
        </a:p>
      </dgm:t>
    </dgm:pt>
    <dgm:pt modelId="{E8921EFF-736E-4105-84A2-030A9EFE60BB}">
      <dgm:prSet/>
      <dgm:spPr/>
      <dgm:t>
        <a:bodyPr/>
        <a:lstStyle/>
        <a:p>
          <a:r>
            <a:rPr lang="en-US"/>
            <a:t>• Los participantes se reúnen en un mismo espacio durante un tiempo especifico. </a:t>
          </a:r>
        </a:p>
      </dgm:t>
    </dgm:pt>
    <dgm:pt modelId="{41DFBB17-D102-4263-AB31-2069B2592A5F}" type="parTrans" cxnId="{E9B5CD46-7266-4414-965E-8525FA3A7AD2}">
      <dgm:prSet/>
      <dgm:spPr/>
      <dgm:t>
        <a:bodyPr/>
        <a:lstStyle/>
        <a:p>
          <a:endParaRPr lang="en-US"/>
        </a:p>
      </dgm:t>
    </dgm:pt>
    <dgm:pt modelId="{AC6508F2-75A7-4C9B-AA13-E81C5B1A82ED}" type="sibTrans" cxnId="{E9B5CD46-7266-4414-965E-8525FA3A7AD2}">
      <dgm:prSet/>
      <dgm:spPr/>
      <dgm:t>
        <a:bodyPr/>
        <a:lstStyle/>
        <a:p>
          <a:endParaRPr lang="en-US"/>
        </a:p>
      </dgm:t>
    </dgm:pt>
    <dgm:pt modelId="{7A5495F3-A7A2-421A-A139-29B9D517648E}">
      <dgm:prSet/>
      <dgm:spPr/>
      <dgm:t>
        <a:bodyPr/>
        <a:lstStyle/>
        <a:p>
          <a:r>
            <a:rPr lang="en-US"/>
            <a:t>• Se ponen a trabajar juntos, colaboran entre ellos y con otros equipos.</a:t>
          </a:r>
        </a:p>
      </dgm:t>
    </dgm:pt>
    <dgm:pt modelId="{46960304-71D4-4F2B-A744-F00EC1D1E907}" type="parTrans" cxnId="{23DD3859-ACA4-4B7D-91BE-8846AF97DE84}">
      <dgm:prSet/>
      <dgm:spPr/>
      <dgm:t>
        <a:bodyPr/>
        <a:lstStyle/>
        <a:p>
          <a:endParaRPr lang="en-US"/>
        </a:p>
      </dgm:t>
    </dgm:pt>
    <dgm:pt modelId="{5D2EEFCB-92D7-4FFE-A9CE-6F9919F48DE2}" type="sibTrans" cxnId="{23DD3859-ACA4-4B7D-91BE-8846AF97DE84}">
      <dgm:prSet/>
      <dgm:spPr/>
      <dgm:t>
        <a:bodyPr/>
        <a:lstStyle/>
        <a:p>
          <a:endParaRPr lang="en-US"/>
        </a:p>
      </dgm:t>
    </dgm:pt>
    <dgm:pt modelId="{8DBDDF7D-8797-4C24-9251-B28D4614666E}">
      <dgm:prSet/>
      <dgm:spPr/>
      <dgm:t>
        <a:bodyPr/>
        <a:lstStyle/>
        <a:p>
          <a:r>
            <a:rPr lang="en-US"/>
            <a:t>• Al final del tiempo, se presentan sus resultados, se escoge y reconoce a los 3 mejores.</a:t>
          </a:r>
        </a:p>
      </dgm:t>
    </dgm:pt>
    <dgm:pt modelId="{35A8359C-B9A2-4B37-A7FD-FCB57AF2F1C7}" type="parTrans" cxnId="{DF486B10-7010-48B4-BB62-7B24CBD8059F}">
      <dgm:prSet/>
      <dgm:spPr/>
      <dgm:t>
        <a:bodyPr/>
        <a:lstStyle/>
        <a:p>
          <a:endParaRPr lang="en-US"/>
        </a:p>
      </dgm:t>
    </dgm:pt>
    <dgm:pt modelId="{E208EEBE-20CC-4187-8F7E-FA7298C44617}" type="sibTrans" cxnId="{DF486B10-7010-48B4-BB62-7B24CBD8059F}">
      <dgm:prSet/>
      <dgm:spPr/>
      <dgm:t>
        <a:bodyPr/>
        <a:lstStyle/>
        <a:p>
          <a:endParaRPr lang="en-US"/>
        </a:p>
      </dgm:t>
    </dgm:pt>
    <dgm:pt modelId="{44E02D28-A9EC-4278-90F6-7E0E616B0680}" type="pres">
      <dgm:prSet presAssocID="{14EF7AE8-481E-4275-B833-D5A126553D39}" presName="linear" presStyleCnt="0">
        <dgm:presLayoutVars>
          <dgm:animLvl val="lvl"/>
          <dgm:resizeHandles val="exact"/>
        </dgm:presLayoutVars>
      </dgm:prSet>
      <dgm:spPr/>
    </dgm:pt>
    <dgm:pt modelId="{D079CD72-F27B-48E1-8502-E11C4FD866D5}" type="pres">
      <dgm:prSet presAssocID="{720AE353-50B4-43B3-8285-C27FA4CFC950}" presName="parentText" presStyleLbl="node1" presStyleIdx="0" presStyleCnt="4">
        <dgm:presLayoutVars>
          <dgm:chMax val="0"/>
          <dgm:bulletEnabled val="1"/>
        </dgm:presLayoutVars>
      </dgm:prSet>
      <dgm:spPr/>
    </dgm:pt>
    <dgm:pt modelId="{88BC2683-42F7-42DE-9BCA-6ABA628490AD}" type="pres">
      <dgm:prSet presAssocID="{1D93DF74-44D0-47E0-8ED6-6226F622731F}" presName="spacer" presStyleCnt="0"/>
      <dgm:spPr/>
    </dgm:pt>
    <dgm:pt modelId="{49099082-0DC7-416C-B4E9-EA06906ACCB3}" type="pres">
      <dgm:prSet presAssocID="{E8921EFF-736E-4105-84A2-030A9EFE60BB}" presName="parentText" presStyleLbl="node1" presStyleIdx="1" presStyleCnt="4">
        <dgm:presLayoutVars>
          <dgm:chMax val="0"/>
          <dgm:bulletEnabled val="1"/>
        </dgm:presLayoutVars>
      </dgm:prSet>
      <dgm:spPr/>
    </dgm:pt>
    <dgm:pt modelId="{E3C56A52-C36F-4FA9-837B-C0C705626A5C}" type="pres">
      <dgm:prSet presAssocID="{AC6508F2-75A7-4C9B-AA13-E81C5B1A82ED}" presName="spacer" presStyleCnt="0"/>
      <dgm:spPr/>
    </dgm:pt>
    <dgm:pt modelId="{017B0EF5-B13A-4151-9AC5-8B646ED270B2}" type="pres">
      <dgm:prSet presAssocID="{7A5495F3-A7A2-421A-A139-29B9D517648E}" presName="parentText" presStyleLbl="node1" presStyleIdx="2" presStyleCnt="4">
        <dgm:presLayoutVars>
          <dgm:chMax val="0"/>
          <dgm:bulletEnabled val="1"/>
        </dgm:presLayoutVars>
      </dgm:prSet>
      <dgm:spPr/>
    </dgm:pt>
    <dgm:pt modelId="{86502665-FF1E-414A-BFC5-D992552976AA}" type="pres">
      <dgm:prSet presAssocID="{5D2EEFCB-92D7-4FFE-A9CE-6F9919F48DE2}" presName="spacer" presStyleCnt="0"/>
      <dgm:spPr/>
    </dgm:pt>
    <dgm:pt modelId="{14471CB8-6C1B-4624-BEF9-6D127D5AAC49}" type="pres">
      <dgm:prSet presAssocID="{8DBDDF7D-8797-4C24-9251-B28D4614666E}" presName="parentText" presStyleLbl="node1" presStyleIdx="3" presStyleCnt="4">
        <dgm:presLayoutVars>
          <dgm:chMax val="0"/>
          <dgm:bulletEnabled val="1"/>
        </dgm:presLayoutVars>
      </dgm:prSet>
      <dgm:spPr/>
    </dgm:pt>
  </dgm:ptLst>
  <dgm:cxnLst>
    <dgm:cxn modelId="{D1D14304-DAA0-4333-ABF6-1DC0376C7BF5}" type="presOf" srcId="{E8921EFF-736E-4105-84A2-030A9EFE60BB}" destId="{49099082-0DC7-416C-B4E9-EA06906ACCB3}" srcOrd="0" destOrd="0" presId="urn:microsoft.com/office/officeart/2005/8/layout/vList2"/>
    <dgm:cxn modelId="{DF486B10-7010-48B4-BB62-7B24CBD8059F}" srcId="{14EF7AE8-481E-4275-B833-D5A126553D39}" destId="{8DBDDF7D-8797-4C24-9251-B28D4614666E}" srcOrd="3" destOrd="0" parTransId="{35A8359C-B9A2-4B37-A7FD-FCB57AF2F1C7}" sibTransId="{E208EEBE-20CC-4187-8F7E-FA7298C44617}"/>
    <dgm:cxn modelId="{E9B5CD46-7266-4414-965E-8525FA3A7AD2}" srcId="{14EF7AE8-481E-4275-B833-D5A126553D39}" destId="{E8921EFF-736E-4105-84A2-030A9EFE60BB}" srcOrd="1" destOrd="0" parTransId="{41DFBB17-D102-4263-AB31-2069B2592A5F}" sibTransId="{AC6508F2-75A7-4C9B-AA13-E81C5B1A82ED}"/>
    <dgm:cxn modelId="{2B03816A-2E18-4B58-AB71-B3A3BDE70856}" type="presOf" srcId="{14EF7AE8-481E-4275-B833-D5A126553D39}" destId="{44E02D28-A9EC-4278-90F6-7E0E616B0680}" srcOrd="0" destOrd="0" presId="urn:microsoft.com/office/officeart/2005/8/layout/vList2"/>
    <dgm:cxn modelId="{23DD3859-ACA4-4B7D-91BE-8846AF97DE84}" srcId="{14EF7AE8-481E-4275-B833-D5A126553D39}" destId="{7A5495F3-A7A2-421A-A139-29B9D517648E}" srcOrd="2" destOrd="0" parTransId="{46960304-71D4-4F2B-A744-F00EC1D1E907}" sibTransId="{5D2EEFCB-92D7-4FFE-A9CE-6F9919F48DE2}"/>
    <dgm:cxn modelId="{0C6D21C7-7006-4C93-A555-78A85E47BA7C}" srcId="{14EF7AE8-481E-4275-B833-D5A126553D39}" destId="{720AE353-50B4-43B3-8285-C27FA4CFC950}" srcOrd="0" destOrd="0" parTransId="{96E05D13-B5A3-435C-8673-5269C432237E}" sibTransId="{1D93DF74-44D0-47E0-8ED6-6226F622731F}"/>
    <dgm:cxn modelId="{BF0BCFC8-5E41-432C-9D73-8914FD27A963}" type="presOf" srcId="{7A5495F3-A7A2-421A-A139-29B9D517648E}" destId="{017B0EF5-B13A-4151-9AC5-8B646ED270B2}" srcOrd="0" destOrd="0" presId="urn:microsoft.com/office/officeart/2005/8/layout/vList2"/>
    <dgm:cxn modelId="{04A976CD-67BC-438B-BED7-65CF5D65317C}" type="presOf" srcId="{8DBDDF7D-8797-4C24-9251-B28D4614666E}" destId="{14471CB8-6C1B-4624-BEF9-6D127D5AAC49}" srcOrd="0" destOrd="0" presId="urn:microsoft.com/office/officeart/2005/8/layout/vList2"/>
    <dgm:cxn modelId="{FEFD4BE4-DA9F-42A5-8457-7F578CFD2215}" type="presOf" srcId="{720AE353-50B4-43B3-8285-C27FA4CFC950}" destId="{D079CD72-F27B-48E1-8502-E11C4FD866D5}" srcOrd="0" destOrd="0" presId="urn:microsoft.com/office/officeart/2005/8/layout/vList2"/>
    <dgm:cxn modelId="{763394EC-72DD-4F1B-B657-718DA7EEF42D}" type="presParOf" srcId="{44E02D28-A9EC-4278-90F6-7E0E616B0680}" destId="{D079CD72-F27B-48E1-8502-E11C4FD866D5}" srcOrd="0" destOrd="0" presId="urn:microsoft.com/office/officeart/2005/8/layout/vList2"/>
    <dgm:cxn modelId="{601B1C2B-D038-40DD-BDC7-9BDB7C873B88}" type="presParOf" srcId="{44E02D28-A9EC-4278-90F6-7E0E616B0680}" destId="{88BC2683-42F7-42DE-9BCA-6ABA628490AD}" srcOrd="1" destOrd="0" presId="urn:microsoft.com/office/officeart/2005/8/layout/vList2"/>
    <dgm:cxn modelId="{7BB4371A-0190-4911-8AD9-83A0752A1467}" type="presParOf" srcId="{44E02D28-A9EC-4278-90F6-7E0E616B0680}" destId="{49099082-0DC7-416C-B4E9-EA06906ACCB3}" srcOrd="2" destOrd="0" presId="urn:microsoft.com/office/officeart/2005/8/layout/vList2"/>
    <dgm:cxn modelId="{0D32BF65-9512-4185-AC3C-E9EB9BF5F16A}" type="presParOf" srcId="{44E02D28-A9EC-4278-90F6-7E0E616B0680}" destId="{E3C56A52-C36F-4FA9-837B-C0C705626A5C}" srcOrd="3" destOrd="0" presId="urn:microsoft.com/office/officeart/2005/8/layout/vList2"/>
    <dgm:cxn modelId="{29F3A68E-2EE6-4C91-BC21-31A196737786}" type="presParOf" srcId="{44E02D28-A9EC-4278-90F6-7E0E616B0680}" destId="{017B0EF5-B13A-4151-9AC5-8B646ED270B2}" srcOrd="4" destOrd="0" presId="urn:microsoft.com/office/officeart/2005/8/layout/vList2"/>
    <dgm:cxn modelId="{4DC7974B-172B-4E3A-BE06-477FA423E119}" type="presParOf" srcId="{44E02D28-A9EC-4278-90F6-7E0E616B0680}" destId="{86502665-FF1E-414A-BFC5-D992552976AA}" srcOrd="5" destOrd="0" presId="urn:microsoft.com/office/officeart/2005/8/layout/vList2"/>
    <dgm:cxn modelId="{970C5945-F5A9-4288-AD2B-0D5BA441DA3E}" type="presParOf" srcId="{44E02D28-A9EC-4278-90F6-7E0E616B0680}" destId="{14471CB8-6C1B-4624-BEF9-6D127D5AAC4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0E2C8-1AC8-4D16-B8DA-4C64F140A7FC}">
      <dsp:nvSpPr>
        <dsp:cNvPr id="0" name=""/>
        <dsp:cNvSpPr/>
      </dsp:nvSpPr>
      <dsp:spPr>
        <a:xfrm>
          <a:off x="0" y="52479"/>
          <a:ext cx="6586489"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a:t>Metodología empleada</a:t>
          </a:r>
          <a:endParaRPr lang="en-US" sz="2800" kern="1200"/>
        </a:p>
      </dsp:txBody>
      <dsp:txXfrm>
        <a:off x="32784" y="85263"/>
        <a:ext cx="6520921" cy="606012"/>
      </dsp:txXfrm>
    </dsp:sp>
    <dsp:sp modelId="{34735CFA-3F2A-42A7-993F-991CA2B15252}">
      <dsp:nvSpPr>
        <dsp:cNvPr id="0" name=""/>
        <dsp:cNvSpPr/>
      </dsp:nvSpPr>
      <dsp:spPr>
        <a:xfrm>
          <a:off x="0" y="804699"/>
          <a:ext cx="6586489" cy="6715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dirty="0"/>
            <a:t>Impacto social</a:t>
          </a:r>
          <a:endParaRPr lang="en-US" sz="2800" kern="1200" dirty="0"/>
        </a:p>
      </dsp:txBody>
      <dsp:txXfrm>
        <a:off x="32784" y="837483"/>
        <a:ext cx="6520921" cy="606012"/>
      </dsp:txXfrm>
    </dsp:sp>
    <dsp:sp modelId="{EAC4C8E8-B0AD-41EF-AA23-6701A5945777}">
      <dsp:nvSpPr>
        <dsp:cNvPr id="0" name=""/>
        <dsp:cNvSpPr/>
      </dsp:nvSpPr>
      <dsp:spPr>
        <a:xfrm>
          <a:off x="0" y="1556919"/>
          <a:ext cx="6586489" cy="6715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a:t>Posibilidad de desarrollo</a:t>
          </a:r>
          <a:endParaRPr lang="en-US" sz="2800" kern="1200"/>
        </a:p>
      </dsp:txBody>
      <dsp:txXfrm>
        <a:off x="32784" y="1589703"/>
        <a:ext cx="6520921" cy="606012"/>
      </dsp:txXfrm>
    </dsp:sp>
    <dsp:sp modelId="{5D1D70DA-5149-4011-9BBF-2D5AA1F3B705}">
      <dsp:nvSpPr>
        <dsp:cNvPr id="0" name=""/>
        <dsp:cNvSpPr/>
      </dsp:nvSpPr>
      <dsp:spPr>
        <a:xfrm>
          <a:off x="0" y="2309139"/>
          <a:ext cx="6586489" cy="6715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a:t>Costo - Beneficio</a:t>
          </a:r>
          <a:endParaRPr lang="en-US" sz="2800" kern="1200"/>
        </a:p>
      </dsp:txBody>
      <dsp:txXfrm>
        <a:off x="32784" y="2341923"/>
        <a:ext cx="6520921" cy="606012"/>
      </dsp:txXfrm>
    </dsp:sp>
    <dsp:sp modelId="{486EA4CB-B740-4C39-8D49-5F91C1A0FC56}">
      <dsp:nvSpPr>
        <dsp:cNvPr id="0" name=""/>
        <dsp:cNvSpPr/>
      </dsp:nvSpPr>
      <dsp:spPr>
        <a:xfrm>
          <a:off x="0" y="3061359"/>
          <a:ext cx="6586489"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a:t>Dinámica de la exposición</a:t>
          </a:r>
          <a:endParaRPr lang="en-US" sz="2800" kern="1200"/>
        </a:p>
      </dsp:txBody>
      <dsp:txXfrm>
        <a:off x="32784" y="3094143"/>
        <a:ext cx="6520921" cy="60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096C-F93A-40EC-A752-039A528BE273}">
      <dsp:nvSpPr>
        <dsp:cNvPr id="0" name=""/>
        <dsp:cNvSpPr/>
      </dsp:nvSpPr>
      <dsp:spPr>
        <a:xfrm>
          <a:off x="2957" y="491097"/>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Innovación</a:t>
          </a:r>
          <a:endParaRPr lang="en-US" sz="2800" kern="1200"/>
        </a:p>
      </dsp:txBody>
      <dsp:txXfrm>
        <a:off x="2957" y="491097"/>
        <a:ext cx="2346482" cy="1407889"/>
      </dsp:txXfrm>
    </dsp:sp>
    <dsp:sp modelId="{CA143CF8-6EEB-46D9-99AE-313874BE1C61}">
      <dsp:nvSpPr>
        <dsp:cNvPr id="0" name=""/>
        <dsp:cNvSpPr/>
      </dsp:nvSpPr>
      <dsp:spPr>
        <a:xfrm>
          <a:off x="2584088" y="491097"/>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Actualidad</a:t>
          </a:r>
          <a:endParaRPr lang="en-US" sz="2800" kern="1200"/>
        </a:p>
      </dsp:txBody>
      <dsp:txXfrm>
        <a:off x="2584088" y="491097"/>
        <a:ext cx="2346482" cy="1407889"/>
      </dsp:txXfrm>
    </dsp:sp>
    <dsp:sp modelId="{F8958E59-D527-4A06-B899-5B374EBFBCFC}">
      <dsp:nvSpPr>
        <dsp:cNvPr id="0" name=""/>
        <dsp:cNvSpPr/>
      </dsp:nvSpPr>
      <dsp:spPr>
        <a:xfrm>
          <a:off x="5165218" y="491097"/>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Herramienta de desarrollo</a:t>
          </a:r>
          <a:endParaRPr lang="en-US" sz="2800" kern="1200"/>
        </a:p>
      </dsp:txBody>
      <dsp:txXfrm>
        <a:off x="5165218" y="491097"/>
        <a:ext cx="2346482" cy="1407889"/>
      </dsp:txXfrm>
    </dsp:sp>
    <dsp:sp modelId="{C596FC7D-F768-4E35-8FFE-875F3EE28009}">
      <dsp:nvSpPr>
        <dsp:cNvPr id="0" name=""/>
        <dsp:cNvSpPr/>
      </dsp:nvSpPr>
      <dsp:spPr>
        <a:xfrm>
          <a:off x="7746349" y="491097"/>
          <a:ext cx="2346482" cy="14078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Presentación del programa generado</a:t>
          </a:r>
          <a:endParaRPr lang="en-US" sz="2800" kern="1200"/>
        </a:p>
      </dsp:txBody>
      <dsp:txXfrm>
        <a:off x="7746349" y="491097"/>
        <a:ext cx="2346482" cy="1407889"/>
      </dsp:txXfrm>
    </dsp:sp>
    <dsp:sp modelId="{F32CDCB7-8963-46BC-85A2-10E305E0F9F7}">
      <dsp:nvSpPr>
        <dsp:cNvPr id="0" name=""/>
        <dsp:cNvSpPr/>
      </dsp:nvSpPr>
      <dsp:spPr>
        <a:xfrm>
          <a:off x="2957" y="2133634"/>
          <a:ext cx="2346482" cy="14078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Aplicación</a:t>
          </a:r>
          <a:endParaRPr lang="en-US" sz="2800" kern="1200"/>
        </a:p>
      </dsp:txBody>
      <dsp:txXfrm>
        <a:off x="2957" y="2133634"/>
        <a:ext cx="2346482" cy="1407889"/>
      </dsp:txXfrm>
    </dsp:sp>
    <dsp:sp modelId="{491744B0-9228-49DC-96E6-E130C6C39883}">
      <dsp:nvSpPr>
        <dsp:cNvPr id="0" name=""/>
        <dsp:cNvSpPr/>
      </dsp:nvSpPr>
      <dsp:spPr>
        <a:xfrm>
          <a:off x="2584088" y="2133634"/>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Posibilidad de desarrollo</a:t>
          </a:r>
          <a:endParaRPr lang="en-US" sz="2800" kern="1200"/>
        </a:p>
      </dsp:txBody>
      <dsp:txXfrm>
        <a:off x="2584088" y="2133634"/>
        <a:ext cx="2346482" cy="1407889"/>
      </dsp:txXfrm>
    </dsp:sp>
    <dsp:sp modelId="{2C611535-6D13-41FC-9A62-B9E347A557F0}">
      <dsp:nvSpPr>
        <dsp:cNvPr id="0" name=""/>
        <dsp:cNvSpPr/>
      </dsp:nvSpPr>
      <dsp:spPr>
        <a:xfrm>
          <a:off x="5165218" y="2133634"/>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Costo - Beneficio</a:t>
          </a:r>
          <a:endParaRPr lang="en-US" sz="2800" kern="1200"/>
        </a:p>
      </dsp:txBody>
      <dsp:txXfrm>
        <a:off x="5165218" y="2133634"/>
        <a:ext cx="2346482" cy="1407889"/>
      </dsp:txXfrm>
    </dsp:sp>
    <dsp:sp modelId="{94C8B02E-A467-47C7-8203-60B7DC06D58F}">
      <dsp:nvSpPr>
        <dsp:cNvPr id="0" name=""/>
        <dsp:cNvSpPr/>
      </dsp:nvSpPr>
      <dsp:spPr>
        <a:xfrm>
          <a:off x="7746349" y="2133634"/>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t>Dinámica de la exposición del prototipo</a:t>
          </a:r>
          <a:endParaRPr lang="en-US" sz="2800" kern="1200"/>
        </a:p>
      </dsp:txBody>
      <dsp:txXfrm>
        <a:off x="7746349" y="2133634"/>
        <a:ext cx="2346482" cy="1407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C8C68-B1BE-46B0-9B39-7156F042616F}">
      <dsp:nvSpPr>
        <dsp:cNvPr id="0" name=""/>
        <dsp:cNvSpPr/>
      </dsp:nvSpPr>
      <dsp:spPr>
        <a:xfrm>
          <a:off x="0" y="555889"/>
          <a:ext cx="6666833" cy="7915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MX" sz="3300" b="1" kern="1200"/>
            <a:t>CARÁTULA</a:t>
          </a:r>
          <a:endParaRPr lang="en-US" sz="3300" kern="1200"/>
        </a:p>
      </dsp:txBody>
      <dsp:txXfrm>
        <a:off x="38638" y="594527"/>
        <a:ext cx="6589557" cy="714229"/>
      </dsp:txXfrm>
    </dsp:sp>
    <dsp:sp modelId="{DDD7FE27-0614-47AE-9415-77F4F00193E6}">
      <dsp:nvSpPr>
        <dsp:cNvPr id="0" name=""/>
        <dsp:cNvSpPr/>
      </dsp:nvSpPr>
      <dsp:spPr>
        <a:xfrm>
          <a:off x="0" y="1442434"/>
          <a:ext cx="6666833" cy="79150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MX" sz="3300" kern="1200"/>
            <a:t>La carátula o portada debe contener:</a:t>
          </a:r>
          <a:endParaRPr lang="en-US" sz="3300" kern="1200"/>
        </a:p>
      </dsp:txBody>
      <dsp:txXfrm>
        <a:off x="38638" y="1481072"/>
        <a:ext cx="6589557" cy="714229"/>
      </dsp:txXfrm>
    </dsp:sp>
    <dsp:sp modelId="{A9E9CF8E-A4DA-4A99-86F5-8C93E2C02B20}">
      <dsp:nvSpPr>
        <dsp:cNvPr id="0" name=""/>
        <dsp:cNvSpPr/>
      </dsp:nvSpPr>
      <dsp:spPr>
        <a:xfrm>
          <a:off x="0" y="2233940"/>
          <a:ext cx="6666833" cy="266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err="1"/>
            <a:t>Titulo</a:t>
          </a:r>
          <a:r>
            <a:rPr lang="en-US" sz="2600" kern="1200" dirty="0"/>
            <a:t> del Proyecto.</a:t>
          </a:r>
        </a:p>
        <a:p>
          <a:pPr marL="228600" lvl="1" indent="-228600" algn="l" defTabSz="1155700">
            <a:lnSpc>
              <a:spcPct val="90000"/>
            </a:lnSpc>
            <a:spcBef>
              <a:spcPct val="0"/>
            </a:spcBef>
            <a:spcAft>
              <a:spcPct val="20000"/>
            </a:spcAft>
            <a:buChar char="•"/>
          </a:pPr>
          <a:r>
            <a:rPr lang="es-MX" sz="2600" kern="1200" dirty="0"/>
            <a:t>Área a la que se enfoca.</a:t>
          </a:r>
          <a:endParaRPr lang="en-US" sz="2600" kern="1200" dirty="0"/>
        </a:p>
        <a:p>
          <a:pPr marL="228600" lvl="1" indent="-228600" algn="l" defTabSz="1155700">
            <a:lnSpc>
              <a:spcPct val="90000"/>
            </a:lnSpc>
            <a:spcBef>
              <a:spcPct val="0"/>
            </a:spcBef>
            <a:spcAft>
              <a:spcPct val="20000"/>
            </a:spcAft>
            <a:buChar char="•"/>
          </a:pPr>
          <a:r>
            <a:rPr lang="en-US" sz="2600" kern="1200" dirty="0" err="1"/>
            <a:t>Nombre</a:t>
          </a:r>
          <a:r>
            <a:rPr lang="en-US" sz="2600" kern="1200" dirty="0"/>
            <a:t>  del </a:t>
          </a:r>
          <a:r>
            <a:rPr lang="en-US" sz="2600" kern="1200" dirty="0" err="1"/>
            <a:t>plantel</a:t>
          </a:r>
          <a:r>
            <a:rPr lang="en-US" sz="2600" kern="1200" dirty="0"/>
            <a:t>.</a:t>
          </a:r>
        </a:p>
        <a:p>
          <a:pPr marL="228600" lvl="1" indent="-228600" algn="l" defTabSz="1155700">
            <a:lnSpc>
              <a:spcPct val="90000"/>
            </a:lnSpc>
            <a:spcBef>
              <a:spcPct val="0"/>
            </a:spcBef>
            <a:spcAft>
              <a:spcPct val="20000"/>
            </a:spcAft>
            <a:buChar char="•"/>
          </a:pPr>
          <a:r>
            <a:rPr lang="es-MX" sz="2600" kern="1200"/>
            <a:t>Nombre(s) del (los) autor(es).</a:t>
          </a:r>
          <a:endParaRPr lang="en-US" sz="2600" kern="1200"/>
        </a:p>
        <a:p>
          <a:pPr marL="228600" lvl="1" indent="-228600" algn="l" defTabSz="1155700">
            <a:lnSpc>
              <a:spcPct val="90000"/>
            </a:lnSpc>
            <a:spcBef>
              <a:spcPct val="0"/>
            </a:spcBef>
            <a:spcAft>
              <a:spcPct val="20000"/>
            </a:spcAft>
            <a:buChar char="•"/>
          </a:pPr>
          <a:r>
            <a:rPr lang="en-US" sz="2600" kern="1200" dirty="0"/>
            <a:t>Lugar y </a:t>
          </a:r>
          <a:r>
            <a:rPr lang="en-US" sz="2600" kern="1200" dirty="0" err="1"/>
            <a:t>fecha</a:t>
          </a:r>
          <a:r>
            <a:rPr lang="en-US" sz="2600" kern="1200" dirty="0"/>
            <a:t> de </a:t>
          </a:r>
          <a:r>
            <a:rPr lang="en-US" sz="2600" kern="1200" dirty="0" err="1"/>
            <a:t>elaboración</a:t>
          </a:r>
          <a:r>
            <a:rPr lang="en-US" sz="2600" kern="1200" dirty="0"/>
            <a:t>.</a:t>
          </a:r>
        </a:p>
        <a:p>
          <a:pPr marL="228600" lvl="1" indent="-228600" algn="l" defTabSz="1155700">
            <a:lnSpc>
              <a:spcPct val="90000"/>
            </a:lnSpc>
            <a:spcBef>
              <a:spcPct val="0"/>
            </a:spcBef>
            <a:spcAft>
              <a:spcPct val="20000"/>
            </a:spcAft>
            <a:buChar char="•"/>
          </a:pPr>
          <a:r>
            <a:rPr lang="es-MX" sz="2600" kern="1200" dirty="0"/>
            <a:t>Correo electrónico y teléfono fijo.</a:t>
          </a:r>
          <a:endParaRPr lang="en-US" sz="2600" kern="1200" dirty="0"/>
        </a:p>
      </dsp:txBody>
      <dsp:txXfrm>
        <a:off x="0" y="2233940"/>
        <a:ext cx="6666833" cy="2664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9CD72-F27B-48E1-8502-E11C4FD866D5}">
      <dsp:nvSpPr>
        <dsp:cNvPr id="0" name=""/>
        <dsp:cNvSpPr/>
      </dsp:nvSpPr>
      <dsp:spPr>
        <a:xfrm>
          <a:off x="0" y="47846"/>
          <a:ext cx="3427283" cy="1498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 genera una experiencia colectiva para los participantes para proponer una solución a un desafío.</a:t>
          </a:r>
        </a:p>
      </dsp:txBody>
      <dsp:txXfrm>
        <a:off x="73164" y="121010"/>
        <a:ext cx="3280955" cy="1352442"/>
      </dsp:txXfrm>
    </dsp:sp>
    <dsp:sp modelId="{49099082-0DC7-416C-B4E9-EA06906ACCB3}">
      <dsp:nvSpPr>
        <dsp:cNvPr id="0" name=""/>
        <dsp:cNvSpPr/>
      </dsp:nvSpPr>
      <dsp:spPr>
        <a:xfrm>
          <a:off x="0" y="1607096"/>
          <a:ext cx="3427283" cy="1498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Los participantes se reúnen en un mismo espacio durante un tiempo especifico. </a:t>
          </a:r>
        </a:p>
      </dsp:txBody>
      <dsp:txXfrm>
        <a:off x="73164" y="1680260"/>
        <a:ext cx="3280955" cy="1352442"/>
      </dsp:txXfrm>
    </dsp:sp>
    <dsp:sp modelId="{017B0EF5-B13A-4151-9AC5-8B646ED270B2}">
      <dsp:nvSpPr>
        <dsp:cNvPr id="0" name=""/>
        <dsp:cNvSpPr/>
      </dsp:nvSpPr>
      <dsp:spPr>
        <a:xfrm>
          <a:off x="0" y="3166346"/>
          <a:ext cx="3427283" cy="1498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Se ponen a trabajar juntos, colaboran entre ellos y con otros equipos.</a:t>
          </a:r>
        </a:p>
      </dsp:txBody>
      <dsp:txXfrm>
        <a:off x="73164" y="3239510"/>
        <a:ext cx="3280955" cy="1352442"/>
      </dsp:txXfrm>
    </dsp:sp>
    <dsp:sp modelId="{14471CB8-6C1B-4624-BEF9-6D127D5AAC49}">
      <dsp:nvSpPr>
        <dsp:cNvPr id="0" name=""/>
        <dsp:cNvSpPr/>
      </dsp:nvSpPr>
      <dsp:spPr>
        <a:xfrm>
          <a:off x="0" y="4725596"/>
          <a:ext cx="3427283" cy="1498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Al final del tiempo, se presentan sus resultados, se escoge y reconoce a los 3 mejores.</a:t>
          </a:r>
        </a:p>
      </dsp:txBody>
      <dsp:txXfrm>
        <a:off x="73164" y="4798760"/>
        <a:ext cx="3280955" cy="13524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02861-4EA3-8955-2AE8-1508102520A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8A723A8-C345-4510-AB57-ABBD8EE02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C088188-0D13-E094-AC7B-76CA481BDF7D}"/>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5" name="Marcador de pie de página 4">
            <a:extLst>
              <a:ext uri="{FF2B5EF4-FFF2-40B4-BE49-F238E27FC236}">
                <a16:creationId xmlns:a16="http://schemas.microsoft.com/office/drawing/2014/main" id="{B01FFB95-1EC8-F364-91FB-4DB2F070CD6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C87A136-DFD0-F645-DC79-6D5A74E7BC32}"/>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194443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866E1-9914-6228-A85E-B8BFF46E5B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A5C3800-DAEC-EC9B-B3B5-53EB18CEE0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D5A1CCC-00EA-9530-DD6F-E5992A0E52A0}"/>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5" name="Marcador de pie de página 4">
            <a:extLst>
              <a:ext uri="{FF2B5EF4-FFF2-40B4-BE49-F238E27FC236}">
                <a16:creationId xmlns:a16="http://schemas.microsoft.com/office/drawing/2014/main" id="{039A3789-61FF-5017-C0D8-0713AFECF1CE}"/>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51D3375-4268-9284-57AF-95BD2B66880C}"/>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295485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061CD9-1D43-5050-8E8D-7FBBDF7994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46FAB88-6F6D-5575-0034-2C788D85AB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7F8CD59-5C80-3A0A-65AF-C9A53AF4941B}"/>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5" name="Marcador de pie de página 4">
            <a:extLst>
              <a:ext uri="{FF2B5EF4-FFF2-40B4-BE49-F238E27FC236}">
                <a16:creationId xmlns:a16="http://schemas.microsoft.com/office/drawing/2014/main" id="{EF7878E6-141F-162C-CEC5-052988C3DF6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B9212583-608C-16A0-03B7-BA0797A8B4C9}"/>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336020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53859-0794-471F-0FA7-2060DD1272A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A1FC0C2-A9C5-45D3-A394-EFAA025C34D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5E54962-825B-6EF6-615B-F8F0FE1CD952}"/>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5" name="Marcador de pie de página 4">
            <a:extLst>
              <a:ext uri="{FF2B5EF4-FFF2-40B4-BE49-F238E27FC236}">
                <a16:creationId xmlns:a16="http://schemas.microsoft.com/office/drawing/2014/main" id="{DFA0F923-F196-3211-2A52-507170C83AA7}"/>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9BB1017-1A44-743C-30DE-4D9C8E94EFEB}"/>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71061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C05F3-4A86-4012-87C9-F7C1BCACEA1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28EF16B-68AB-EA20-88E0-E32102EE3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022929-ACC5-A163-A57C-EB339D843894}"/>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5" name="Marcador de pie de página 4">
            <a:extLst>
              <a:ext uri="{FF2B5EF4-FFF2-40B4-BE49-F238E27FC236}">
                <a16:creationId xmlns:a16="http://schemas.microsoft.com/office/drawing/2014/main" id="{0255EC2B-37F7-CC7B-BB6C-C4A1EF5BB44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1A4C391E-DE61-F615-FFBF-205B61E8BBCC}"/>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169561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6C9D2-829D-EA79-C227-32ED2460594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19DA4AF-3754-7B07-7300-D391A85F2D8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D6CDB78-F3B0-3F61-688B-69BA8901447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0B3DFED-DFC4-DD2A-6B82-9FCD242D901D}"/>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6" name="Marcador de pie de página 5">
            <a:extLst>
              <a:ext uri="{FF2B5EF4-FFF2-40B4-BE49-F238E27FC236}">
                <a16:creationId xmlns:a16="http://schemas.microsoft.com/office/drawing/2014/main" id="{202D97D6-F52F-9580-6065-84C1BC3F5530}"/>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7DC1BC8F-9CAA-8DC4-DD56-F9CB88AF67A5}"/>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188765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7AF3E-79AC-5D6E-9AF1-D251FA58E3C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A64C891-323F-BF6D-E286-5FC95B15D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2954851-5E16-4DCF-1951-4044AEC5CF9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D885D2D-14BA-CEC1-9535-5020D3B6AF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478A28-F023-0975-25AB-B48F5D1B1B6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904BA80-D603-7075-CA10-D169550B95EA}"/>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8" name="Marcador de pie de página 7">
            <a:extLst>
              <a:ext uri="{FF2B5EF4-FFF2-40B4-BE49-F238E27FC236}">
                <a16:creationId xmlns:a16="http://schemas.microsoft.com/office/drawing/2014/main" id="{60DEFAD2-CD27-E9A3-1955-73A6A5CBA04A}"/>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4C788A91-3A20-2B01-0DC6-BF856811C0A2}"/>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104117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987E7-A745-0B69-117F-4E7A11A44C8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6257B68-7B45-134E-91B4-1116140BCFF1}"/>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4" name="Marcador de pie de página 3">
            <a:extLst>
              <a:ext uri="{FF2B5EF4-FFF2-40B4-BE49-F238E27FC236}">
                <a16:creationId xmlns:a16="http://schemas.microsoft.com/office/drawing/2014/main" id="{5FFA88C5-A0AB-AD7E-A72E-B612651EC990}"/>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EE50E985-D33C-903E-5B77-91334DD42B59}"/>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290271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C5266C7-73B3-79AB-6E83-5D74580F6C14}"/>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3" name="Marcador de pie de página 2">
            <a:extLst>
              <a:ext uri="{FF2B5EF4-FFF2-40B4-BE49-F238E27FC236}">
                <a16:creationId xmlns:a16="http://schemas.microsoft.com/office/drawing/2014/main" id="{B4D12120-57C8-CA98-2FA1-6BB02576A71E}"/>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9E75EE74-6967-0C40-C8BC-4DF5EB6CF64C}"/>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208657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F25B3-8A2D-D4CA-23D1-AA1B1F9B96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331550C-01FA-8E1A-44AA-BA95F73AC0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BD0C5A2-29BB-D4A6-35E9-65601ED3E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341DDE-E255-558C-D365-60AE1D0FBF0E}"/>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6" name="Marcador de pie de página 5">
            <a:extLst>
              <a:ext uri="{FF2B5EF4-FFF2-40B4-BE49-F238E27FC236}">
                <a16:creationId xmlns:a16="http://schemas.microsoft.com/office/drawing/2014/main" id="{FA3762FF-A3CC-D84C-73AB-5B58967C7EB4}"/>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2F83536D-92A5-AA90-5202-F3852C7A5795}"/>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303264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78916-1785-533C-1EE5-B9832F2358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57D4417-6587-94DD-05E3-ACF61946B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E54DBA17-1DF4-F130-6E05-BF5C83444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57605D-F383-C8EC-6AC8-799DCD475B89}"/>
              </a:ext>
            </a:extLst>
          </p:cNvPr>
          <p:cNvSpPr>
            <a:spLocks noGrp="1"/>
          </p:cNvSpPr>
          <p:nvPr>
            <p:ph type="dt" sz="half" idx="10"/>
          </p:nvPr>
        </p:nvSpPr>
        <p:spPr/>
        <p:txBody>
          <a:bodyPr/>
          <a:lstStyle/>
          <a:p>
            <a:fld id="{86D4233B-2FC7-4B43-A377-B28BC3330C53}" type="datetimeFigureOut">
              <a:rPr lang="es-MX" smtClean="0"/>
              <a:t>25/08/2022</a:t>
            </a:fld>
            <a:endParaRPr lang="es-MX" dirty="0"/>
          </a:p>
        </p:txBody>
      </p:sp>
      <p:sp>
        <p:nvSpPr>
          <p:cNvPr id="6" name="Marcador de pie de página 5">
            <a:extLst>
              <a:ext uri="{FF2B5EF4-FFF2-40B4-BE49-F238E27FC236}">
                <a16:creationId xmlns:a16="http://schemas.microsoft.com/office/drawing/2014/main" id="{7BCE2289-38DA-E608-ED92-1CD7E3EBEE0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69B043A0-29A9-427F-8524-7125D535961B}"/>
              </a:ext>
            </a:extLst>
          </p:cNvPr>
          <p:cNvSpPr>
            <a:spLocks noGrp="1"/>
          </p:cNvSpPr>
          <p:nvPr>
            <p:ph type="sldNum" sz="quarter" idx="12"/>
          </p:nvPr>
        </p:nvSpPr>
        <p:spPr/>
        <p:txBody>
          <a:bodyPr/>
          <a:lstStyle/>
          <a:p>
            <a:fld id="{5E309B12-5E81-42B6-B945-C4EF7093A362}" type="slidenum">
              <a:rPr lang="es-MX" smtClean="0"/>
              <a:t>‹Nº›</a:t>
            </a:fld>
            <a:endParaRPr lang="es-MX" dirty="0"/>
          </a:p>
        </p:txBody>
      </p:sp>
    </p:spTree>
    <p:extLst>
      <p:ext uri="{BB962C8B-B14F-4D97-AF65-F5344CB8AC3E}">
        <p14:creationId xmlns:p14="http://schemas.microsoft.com/office/powerpoint/2010/main" val="113826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67594D-9FBC-1F57-AD2E-8B53BA1C8C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558887F-194C-CD97-A210-870272CBD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43339AC-99BE-803D-858C-2E86BF691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4233B-2FC7-4B43-A377-B28BC3330C53}" type="datetimeFigureOut">
              <a:rPr lang="es-MX" smtClean="0"/>
              <a:t>25/08/2022</a:t>
            </a:fld>
            <a:endParaRPr lang="es-MX" dirty="0"/>
          </a:p>
        </p:txBody>
      </p:sp>
      <p:sp>
        <p:nvSpPr>
          <p:cNvPr id="5" name="Marcador de pie de página 4">
            <a:extLst>
              <a:ext uri="{FF2B5EF4-FFF2-40B4-BE49-F238E27FC236}">
                <a16:creationId xmlns:a16="http://schemas.microsoft.com/office/drawing/2014/main" id="{BB4FAB17-9C01-7968-2018-23C8D9B75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A8E1E1B2-172D-1C40-7186-DE2E784B93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09B12-5E81-42B6-B945-C4EF7093A362}" type="slidenum">
              <a:rPr lang="es-MX" smtClean="0"/>
              <a:t>‹Nº›</a:t>
            </a:fld>
            <a:endParaRPr lang="es-MX" dirty="0"/>
          </a:p>
        </p:txBody>
      </p:sp>
    </p:spTree>
    <p:extLst>
      <p:ext uri="{BB962C8B-B14F-4D97-AF65-F5344CB8AC3E}">
        <p14:creationId xmlns:p14="http://schemas.microsoft.com/office/powerpoint/2010/main" val="69702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agronomomay@hot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AF5E91F-52B1-8995-3CD8-3A5238243D2C}"/>
              </a:ext>
            </a:extLst>
          </p:cNvPr>
          <p:cNvPicPr>
            <a:picLocks noChangeAspect="1"/>
          </p:cNvPicPr>
          <p:nvPr/>
        </p:nvPicPr>
        <p:blipFill>
          <a:blip r:embed="rId2"/>
          <a:stretch>
            <a:fillRect/>
          </a:stretch>
        </p:blipFill>
        <p:spPr>
          <a:xfrm>
            <a:off x="4536047" y="41451"/>
            <a:ext cx="3119905" cy="1080912"/>
          </a:xfrm>
          <a:prstGeom prst="rect">
            <a:avLst/>
          </a:prstGeom>
        </p:spPr>
      </p:pic>
      <p:sp>
        <p:nvSpPr>
          <p:cNvPr id="2" name="Título 1">
            <a:extLst>
              <a:ext uri="{FF2B5EF4-FFF2-40B4-BE49-F238E27FC236}">
                <a16:creationId xmlns:a16="http://schemas.microsoft.com/office/drawing/2014/main" id="{DEEC0A0A-7BA0-3088-7866-7982F5A6C44E}"/>
              </a:ext>
            </a:extLst>
          </p:cNvPr>
          <p:cNvSpPr>
            <a:spLocks noGrp="1"/>
          </p:cNvSpPr>
          <p:nvPr>
            <p:ph type="ctrTitle"/>
          </p:nvPr>
        </p:nvSpPr>
        <p:spPr>
          <a:xfrm>
            <a:off x="600074" y="1236663"/>
            <a:ext cx="10672763" cy="2387600"/>
          </a:xfrm>
        </p:spPr>
        <p:txBody>
          <a:bodyPr>
            <a:normAutofit fontScale="90000"/>
          </a:bodyPr>
          <a:lstStyle/>
          <a:p>
            <a:r>
              <a:rPr lang="es-MX" dirty="0"/>
              <a:t>COLEGIO DE ESTUDIOS CIENTÍFICOS Y TECNOLÓGICOS DEL ESTADO DE ZACATECAS</a:t>
            </a:r>
          </a:p>
        </p:txBody>
      </p:sp>
      <p:sp>
        <p:nvSpPr>
          <p:cNvPr id="3" name="Subtítulo 2">
            <a:extLst>
              <a:ext uri="{FF2B5EF4-FFF2-40B4-BE49-F238E27FC236}">
                <a16:creationId xmlns:a16="http://schemas.microsoft.com/office/drawing/2014/main" id="{0F8F8697-EA93-534C-D391-89A50F97A09C}"/>
              </a:ext>
            </a:extLst>
          </p:cNvPr>
          <p:cNvSpPr>
            <a:spLocks noGrp="1"/>
          </p:cNvSpPr>
          <p:nvPr>
            <p:ph type="subTitle" idx="1"/>
          </p:nvPr>
        </p:nvSpPr>
        <p:spPr>
          <a:xfrm>
            <a:off x="357188" y="3904632"/>
            <a:ext cx="11613971" cy="2824955"/>
          </a:xfrm>
        </p:spPr>
        <p:txBody>
          <a:bodyPr>
            <a:normAutofit fontScale="77500" lnSpcReduction="20000"/>
          </a:bodyPr>
          <a:lstStyle/>
          <a:p>
            <a:r>
              <a:rPr lang="es-MX" sz="5200" dirty="0"/>
              <a:t>“Creatividad e Innovación Pedagógica”</a:t>
            </a:r>
          </a:p>
          <a:p>
            <a:r>
              <a:rPr lang="es-MX" sz="5200" dirty="0"/>
              <a:t>Dr. Juan Gabriel Adame Acosta.</a:t>
            </a:r>
          </a:p>
          <a:p>
            <a:r>
              <a:rPr lang="es-MX" sz="5200" dirty="0"/>
              <a:t>Área Académica</a:t>
            </a:r>
          </a:p>
          <a:p>
            <a:endParaRPr lang="es-MX" sz="2800" dirty="0"/>
          </a:p>
          <a:p>
            <a:endParaRPr lang="es-MX" sz="2800" dirty="0"/>
          </a:p>
          <a:p>
            <a:pPr algn="r"/>
            <a:r>
              <a:rPr lang="es-MX" sz="2800" dirty="0"/>
              <a:t>25 agosto 2022</a:t>
            </a:r>
          </a:p>
        </p:txBody>
      </p:sp>
      <p:pic>
        <p:nvPicPr>
          <p:cNvPr id="4" name="Imagen 3">
            <a:extLst>
              <a:ext uri="{FF2B5EF4-FFF2-40B4-BE49-F238E27FC236}">
                <a16:creationId xmlns:a16="http://schemas.microsoft.com/office/drawing/2014/main" id="{B4EC1D54-08AA-2186-A3C0-5BB811B3E3AB}"/>
              </a:ext>
            </a:extLst>
          </p:cNvPr>
          <p:cNvPicPr>
            <a:picLocks noChangeAspect="1"/>
          </p:cNvPicPr>
          <p:nvPr/>
        </p:nvPicPr>
        <p:blipFill>
          <a:blip r:embed="rId3"/>
          <a:stretch>
            <a:fillRect/>
          </a:stretch>
        </p:blipFill>
        <p:spPr>
          <a:xfrm>
            <a:off x="84490" y="128412"/>
            <a:ext cx="3533775" cy="1295400"/>
          </a:xfrm>
          <a:prstGeom prst="rect">
            <a:avLst/>
          </a:prstGeom>
        </p:spPr>
      </p:pic>
      <p:pic>
        <p:nvPicPr>
          <p:cNvPr id="7" name="Imagen 6" descr="Logotipo&#10;&#10;Descripción generada automáticamente">
            <a:extLst>
              <a:ext uri="{FF2B5EF4-FFF2-40B4-BE49-F238E27FC236}">
                <a16:creationId xmlns:a16="http://schemas.microsoft.com/office/drawing/2014/main" id="{FC426E83-A0B8-CCBF-9BA3-F5F825EC6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839" y="64470"/>
            <a:ext cx="2606320" cy="1004691"/>
          </a:xfrm>
          <a:prstGeom prst="rect">
            <a:avLst/>
          </a:prstGeom>
        </p:spPr>
      </p:pic>
    </p:spTree>
    <p:extLst>
      <p:ext uri="{BB962C8B-B14F-4D97-AF65-F5344CB8AC3E}">
        <p14:creationId xmlns:p14="http://schemas.microsoft.com/office/powerpoint/2010/main" val="33364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2164233916"/>
              </p:ext>
            </p:extLst>
          </p:nvPr>
        </p:nvGraphicFramePr>
        <p:xfrm>
          <a:off x="956235" y="681037"/>
          <a:ext cx="9774518" cy="5495926"/>
        </p:xfrm>
        <a:graphic>
          <a:graphicData uri="http://schemas.openxmlformats.org/drawingml/2006/table">
            <a:tbl>
              <a:tblPr firstRow="1" bandRow="1">
                <a:tableStyleId>{5C22544A-7EE6-4342-B048-85BDC9FD1C3A}</a:tableStyleId>
              </a:tblPr>
              <a:tblGrid>
                <a:gridCol w="4887259">
                  <a:extLst>
                    <a:ext uri="{9D8B030D-6E8A-4147-A177-3AD203B41FA5}">
                      <a16:colId xmlns:a16="http://schemas.microsoft.com/office/drawing/2014/main" val="62343403"/>
                    </a:ext>
                  </a:extLst>
                </a:gridCol>
                <a:gridCol w="4887259">
                  <a:extLst>
                    <a:ext uri="{9D8B030D-6E8A-4147-A177-3AD203B41FA5}">
                      <a16:colId xmlns:a16="http://schemas.microsoft.com/office/drawing/2014/main" val="1355631123"/>
                    </a:ext>
                  </a:extLst>
                </a:gridCol>
              </a:tblGrid>
              <a:tr h="5495926">
                <a:tc>
                  <a:txBody>
                    <a:bodyPr/>
                    <a:lstStyle/>
                    <a:p>
                      <a:r>
                        <a:rPr lang="es-MX" sz="3600" b="1" kern="1200" dirty="0">
                          <a:solidFill>
                            <a:schemeClr val="lt1"/>
                          </a:solidFill>
                          <a:effectLst/>
                          <a:latin typeface="+mn-lt"/>
                          <a:ea typeface="+mn-ea"/>
                          <a:cs typeface="+mn-cs"/>
                        </a:rPr>
                        <a:t>Tecnologías y Ciencias Agropecuarias y Alimentos</a:t>
                      </a:r>
                      <a:endParaRPr lang="es-MX" sz="4000" dirty="0"/>
                    </a:p>
                  </a:txBody>
                  <a:tcPr>
                    <a:solidFill>
                      <a:schemeClr val="accent6">
                        <a:lumMod val="60000"/>
                        <a:lumOff val="40000"/>
                      </a:schemeClr>
                    </a:solidFill>
                  </a:tcPr>
                </a:tc>
                <a:tc>
                  <a:txBody>
                    <a:bodyPr/>
                    <a:lstStyle/>
                    <a:p>
                      <a:pPr lvl="1"/>
                      <a:r>
                        <a:rPr lang="es-MX" sz="3600" b="1" kern="1200" dirty="0">
                          <a:solidFill>
                            <a:schemeClr val="lt1"/>
                          </a:solidFill>
                          <a:effectLst/>
                          <a:latin typeface="+mn-lt"/>
                          <a:ea typeface="+mn-ea"/>
                          <a:cs typeface="+mn-cs"/>
                        </a:rPr>
                        <a:t>Alimentos, Agronomía, Irrigación, Parasitología, Agrícola, Suelos, Fitotecnia, Zootecnia, entre otros.</a:t>
                      </a:r>
                    </a:p>
                  </a:txBody>
                  <a:tcPr>
                    <a:solidFill>
                      <a:schemeClr val="accent6">
                        <a:lumMod val="60000"/>
                        <a:lumOff val="40000"/>
                      </a:schemeClr>
                    </a:solidFill>
                  </a:tcPr>
                </a:tc>
                <a:extLst>
                  <a:ext uri="{0D108BD9-81ED-4DB2-BD59-A6C34878D82A}">
                    <a16:rowId xmlns:a16="http://schemas.microsoft.com/office/drawing/2014/main" val="3919717929"/>
                  </a:ext>
                </a:extLst>
              </a:tr>
            </a:tbl>
          </a:graphicData>
        </a:graphic>
      </p:graphicFrame>
      <p:pic>
        <p:nvPicPr>
          <p:cNvPr id="3074" name="Picture 2" descr="FACULTAD DE CIENCIAS AGROPECUARIAS – IULS-INTERNATIONAL UNIVERSITY OF  LIBERAL SCIENCES">
            <a:extLst>
              <a:ext uri="{FF2B5EF4-FFF2-40B4-BE49-F238E27FC236}">
                <a16:creationId xmlns:a16="http://schemas.microsoft.com/office/drawing/2014/main" id="{03E0F652-020D-3EA8-9BBB-AB2AABA49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35" y="2683240"/>
            <a:ext cx="4623209" cy="313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7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1753229979"/>
              </p:ext>
            </p:extLst>
          </p:nvPr>
        </p:nvGraphicFramePr>
        <p:xfrm>
          <a:off x="956235" y="681037"/>
          <a:ext cx="9774518" cy="5665172"/>
        </p:xfrm>
        <a:graphic>
          <a:graphicData uri="http://schemas.openxmlformats.org/drawingml/2006/table">
            <a:tbl>
              <a:tblPr firstRow="1" bandRow="1">
                <a:tableStyleId>{5C22544A-7EE6-4342-B048-85BDC9FD1C3A}</a:tableStyleId>
              </a:tblPr>
              <a:tblGrid>
                <a:gridCol w="4887259">
                  <a:extLst>
                    <a:ext uri="{9D8B030D-6E8A-4147-A177-3AD203B41FA5}">
                      <a16:colId xmlns:a16="http://schemas.microsoft.com/office/drawing/2014/main" val="62343403"/>
                    </a:ext>
                  </a:extLst>
                </a:gridCol>
                <a:gridCol w="4887259">
                  <a:extLst>
                    <a:ext uri="{9D8B030D-6E8A-4147-A177-3AD203B41FA5}">
                      <a16:colId xmlns:a16="http://schemas.microsoft.com/office/drawing/2014/main" val="1355631123"/>
                    </a:ext>
                  </a:extLst>
                </a:gridCol>
              </a:tblGrid>
              <a:tr h="5665172">
                <a:tc>
                  <a:txBody>
                    <a:bodyPr/>
                    <a:lstStyle/>
                    <a:p>
                      <a:r>
                        <a:rPr lang="es-MX" sz="3600" b="1" kern="1200" dirty="0">
                          <a:solidFill>
                            <a:schemeClr val="lt1"/>
                          </a:solidFill>
                          <a:effectLst/>
                          <a:latin typeface="+mn-lt"/>
                          <a:ea typeface="+mn-ea"/>
                          <a:cs typeface="+mn-cs"/>
                        </a:rPr>
                        <a:t>Enseñanzas y Divulgación de la Ciencia:</a:t>
                      </a:r>
                      <a:endParaRPr lang="es-MX" sz="4000" dirty="0"/>
                    </a:p>
                  </a:txBody>
                  <a:tcPr>
                    <a:solidFill>
                      <a:schemeClr val="accent4">
                        <a:lumMod val="75000"/>
                      </a:schemeClr>
                    </a:solidFill>
                  </a:tcPr>
                </a:tc>
                <a:tc>
                  <a:txBody>
                    <a:bodyPr/>
                    <a:lstStyle/>
                    <a:p>
                      <a:pPr lvl="1"/>
                      <a:r>
                        <a:rPr lang="es-MX" sz="3600" b="1" kern="1200" dirty="0">
                          <a:solidFill>
                            <a:schemeClr val="lt1"/>
                          </a:solidFill>
                          <a:effectLst/>
                          <a:latin typeface="+mn-lt"/>
                          <a:ea typeface="+mn-ea"/>
                          <a:cs typeface="+mn-cs"/>
                        </a:rPr>
                        <a:t>En temas relacionados con las ciencias exactas, ciencias médicas y de la salud, alimentarias, agropecuarias, entre otras.</a:t>
                      </a:r>
                    </a:p>
                  </a:txBody>
                  <a:tcPr>
                    <a:solidFill>
                      <a:schemeClr val="accent4">
                        <a:lumMod val="75000"/>
                      </a:schemeClr>
                    </a:solidFill>
                  </a:tcPr>
                </a:tc>
                <a:extLst>
                  <a:ext uri="{0D108BD9-81ED-4DB2-BD59-A6C34878D82A}">
                    <a16:rowId xmlns:a16="http://schemas.microsoft.com/office/drawing/2014/main" val="3919717929"/>
                  </a:ext>
                </a:extLst>
              </a:tr>
            </a:tbl>
          </a:graphicData>
        </a:graphic>
      </p:graphicFrame>
      <p:pic>
        <p:nvPicPr>
          <p:cNvPr id="4098" name="Picture 2" descr="Los Mejores Libros de Divulgación Científica - Los Mejores Libros">
            <a:extLst>
              <a:ext uri="{FF2B5EF4-FFF2-40B4-BE49-F238E27FC236}">
                <a16:creationId xmlns:a16="http://schemas.microsoft.com/office/drawing/2014/main" id="{E5E5FDF1-A7FD-F3E5-7A04-1CA2C59BB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78" y="2992763"/>
            <a:ext cx="4909816" cy="302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47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3588585502"/>
              </p:ext>
            </p:extLst>
          </p:nvPr>
        </p:nvGraphicFramePr>
        <p:xfrm>
          <a:off x="956235" y="681037"/>
          <a:ext cx="10279530" cy="5774354"/>
        </p:xfrm>
        <a:graphic>
          <a:graphicData uri="http://schemas.openxmlformats.org/drawingml/2006/table">
            <a:tbl>
              <a:tblPr firstRow="1" bandRow="1">
                <a:tableStyleId>{5C22544A-7EE6-4342-B048-85BDC9FD1C3A}</a:tableStyleId>
              </a:tblPr>
              <a:tblGrid>
                <a:gridCol w="5139765">
                  <a:extLst>
                    <a:ext uri="{9D8B030D-6E8A-4147-A177-3AD203B41FA5}">
                      <a16:colId xmlns:a16="http://schemas.microsoft.com/office/drawing/2014/main" val="62343403"/>
                    </a:ext>
                  </a:extLst>
                </a:gridCol>
                <a:gridCol w="5139765">
                  <a:extLst>
                    <a:ext uri="{9D8B030D-6E8A-4147-A177-3AD203B41FA5}">
                      <a16:colId xmlns:a16="http://schemas.microsoft.com/office/drawing/2014/main" val="1355631123"/>
                    </a:ext>
                  </a:extLst>
                </a:gridCol>
              </a:tblGrid>
              <a:tr h="5774354">
                <a:tc>
                  <a:txBody>
                    <a:bodyPr/>
                    <a:lstStyle/>
                    <a:p>
                      <a:r>
                        <a:rPr lang="es-MX" sz="3600" b="1" kern="1200" dirty="0">
                          <a:solidFill>
                            <a:schemeClr val="lt1"/>
                          </a:solidFill>
                          <a:effectLst/>
                          <a:latin typeface="+mn-lt"/>
                          <a:ea typeface="+mn-ea"/>
                          <a:cs typeface="+mn-cs"/>
                        </a:rPr>
                        <a:t>Tecnologías y Ciencias del Medio Ambiente</a:t>
                      </a:r>
                      <a:endParaRPr lang="es-MX" sz="4000" dirty="0"/>
                    </a:p>
                  </a:txBody>
                  <a:tcPr>
                    <a:solidFill>
                      <a:srgbClr val="00B050"/>
                    </a:solidFill>
                  </a:tcPr>
                </a:tc>
                <a:tc>
                  <a:txBody>
                    <a:bodyPr/>
                    <a:lstStyle/>
                    <a:p>
                      <a:pPr lvl="1"/>
                      <a:r>
                        <a:rPr lang="es-MX" sz="3600" b="1" kern="1200" dirty="0">
                          <a:solidFill>
                            <a:schemeClr val="lt1"/>
                          </a:solidFill>
                          <a:effectLst/>
                          <a:latin typeface="+mn-lt"/>
                          <a:ea typeface="+mn-ea"/>
                          <a:cs typeface="+mn-cs"/>
                        </a:rPr>
                        <a:t>Ecología, Contaminación del Agua, Aire, Suelos, Desarrollo Sustentable, Sistemas de Captación de Agua de Lluvia, Tratamiento de Aguas Residuales, Reciclado de Basura, entre otros.</a:t>
                      </a:r>
                    </a:p>
                  </a:txBody>
                  <a:tcPr>
                    <a:solidFill>
                      <a:srgbClr val="00B050"/>
                    </a:solidFill>
                  </a:tcPr>
                </a:tc>
                <a:extLst>
                  <a:ext uri="{0D108BD9-81ED-4DB2-BD59-A6C34878D82A}">
                    <a16:rowId xmlns:a16="http://schemas.microsoft.com/office/drawing/2014/main" val="3919717929"/>
                  </a:ext>
                </a:extLst>
              </a:tr>
            </a:tbl>
          </a:graphicData>
        </a:graphic>
      </p:graphicFrame>
      <p:pic>
        <p:nvPicPr>
          <p:cNvPr id="5122" name="Picture 2" descr="Cómo cuidar el medio ambiente - 10 acciones y consejos">
            <a:extLst>
              <a:ext uri="{FF2B5EF4-FFF2-40B4-BE49-F238E27FC236}">
                <a16:creationId xmlns:a16="http://schemas.microsoft.com/office/drawing/2014/main" id="{487D6880-0885-CB53-FAFE-E7AAFDE4D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35" y="2243563"/>
            <a:ext cx="4716776" cy="31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1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2662752201"/>
              </p:ext>
            </p:extLst>
          </p:nvPr>
        </p:nvGraphicFramePr>
        <p:xfrm>
          <a:off x="956235" y="532263"/>
          <a:ext cx="9774518" cy="5644700"/>
        </p:xfrm>
        <a:graphic>
          <a:graphicData uri="http://schemas.openxmlformats.org/drawingml/2006/table">
            <a:tbl>
              <a:tblPr firstRow="1" bandRow="1">
                <a:tableStyleId>{5C22544A-7EE6-4342-B048-85BDC9FD1C3A}</a:tableStyleId>
              </a:tblPr>
              <a:tblGrid>
                <a:gridCol w="4887259">
                  <a:extLst>
                    <a:ext uri="{9D8B030D-6E8A-4147-A177-3AD203B41FA5}">
                      <a16:colId xmlns:a16="http://schemas.microsoft.com/office/drawing/2014/main" val="62343403"/>
                    </a:ext>
                  </a:extLst>
                </a:gridCol>
                <a:gridCol w="4887259">
                  <a:extLst>
                    <a:ext uri="{9D8B030D-6E8A-4147-A177-3AD203B41FA5}">
                      <a16:colId xmlns:a16="http://schemas.microsoft.com/office/drawing/2014/main" val="1355631123"/>
                    </a:ext>
                  </a:extLst>
                </a:gridCol>
              </a:tblGrid>
              <a:tr h="5644700">
                <a:tc>
                  <a:txBody>
                    <a:bodyPr/>
                    <a:lstStyle/>
                    <a:p>
                      <a:r>
                        <a:rPr lang="es-MX" sz="3600" b="1" kern="1200" dirty="0">
                          <a:solidFill>
                            <a:schemeClr val="lt1"/>
                          </a:solidFill>
                          <a:effectLst/>
                          <a:latin typeface="+mn-lt"/>
                          <a:ea typeface="+mn-ea"/>
                          <a:cs typeface="+mn-cs"/>
                        </a:rPr>
                        <a:t>Tecnologías y Ciencias de Materiales</a:t>
                      </a:r>
                      <a:endParaRPr lang="es-MX" sz="4000" dirty="0"/>
                    </a:p>
                  </a:txBody>
                  <a:tcPr>
                    <a:solidFill>
                      <a:schemeClr val="tx2">
                        <a:lumMod val="40000"/>
                        <a:lumOff val="60000"/>
                      </a:schemeClr>
                    </a:solidFill>
                  </a:tcPr>
                </a:tc>
                <a:tc>
                  <a:txBody>
                    <a:bodyPr/>
                    <a:lstStyle/>
                    <a:p>
                      <a:pPr lvl="1"/>
                      <a:r>
                        <a:rPr lang="es-MX" sz="3600" b="1" kern="1200" dirty="0">
                          <a:solidFill>
                            <a:schemeClr val="lt1"/>
                          </a:solidFill>
                          <a:effectLst/>
                          <a:latin typeface="+mn-lt"/>
                          <a:ea typeface="+mn-ea"/>
                          <a:cs typeface="+mn-cs"/>
                        </a:rPr>
                        <a:t>Diseño de Materiales, Procesos de fabricación, Pruebas de Materiales, Síntesis de Materiales, Materiales Nano estructurados, Polímeros, entre otros.</a:t>
                      </a:r>
                    </a:p>
                  </a:txBody>
                  <a:tcPr>
                    <a:solidFill>
                      <a:schemeClr val="tx2">
                        <a:lumMod val="40000"/>
                        <a:lumOff val="60000"/>
                      </a:schemeClr>
                    </a:solidFill>
                  </a:tcPr>
                </a:tc>
                <a:extLst>
                  <a:ext uri="{0D108BD9-81ED-4DB2-BD59-A6C34878D82A}">
                    <a16:rowId xmlns:a16="http://schemas.microsoft.com/office/drawing/2014/main" val="3919717929"/>
                  </a:ext>
                </a:extLst>
              </a:tr>
            </a:tbl>
          </a:graphicData>
        </a:graphic>
      </p:graphicFrame>
      <p:pic>
        <p:nvPicPr>
          <p:cNvPr id="5" name="Imagen 4" descr="Imagen que contiene fruta, competencia de atletismo&#10;&#10;Descripción generada automáticamente">
            <a:extLst>
              <a:ext uri="{FF2B5EF4-FFF2-40B4-BE49-F238E27FC236}">
                <a16:creationId xmlns:a16="http://schemas.microsoft.com/office/drawing/2014/main" id="{1C555590-F29B-E9E8-7EA6-B225EDD417EF}"/>
              </a:ext>
            </a:extLst>
          </p:cNvPr>
          <p:cNvPicPr>
            <a:picLocks noChangeAspect="1"/>
          </p:cNvPicPr>
          <p:nvPr/>
        </p:nvPicPr>
        <p:blipFill>
          <a:blip r:embed="rId2"/>
          <a:stretch>
            <a:fillRect/>
          </a:stretch>
        </p:blipFill>
        <p:spPr>
          <a:xfrm>
            <a:off x="956235" y="2793202"/>
            <a:ext cx="4796555" cy="3232843"/>
          </a:xfrm>
          <a:prstGeom prst="rect">
            <a:avLst/>
          </a:prstGeom>
        </p:spPr>
      </p:pic>
    </p:spTree>
    <p:extLst>
      <p:ext uri="{BB962C8B-B14F-4D97-AF65-F5344CB8AC3E}">
        <p14:creationId xmlns:p14="http://schemas.microsoft.com/office/powerpoint/2010/main" val="53092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963085194"/>
              </p:ext>
            </p:extLst>
          </p:nvPr>
        </p:nvGraphicFramePr>
        <p:xfrm>
          <a:off x="682388" y="286603"/>
          <a:ext cx="11054687" cy="6332561"/>
        </p:xfrm>
        <a:graphic>
          <a:graphicData uri="http://schemas.openxmlformats.org/drawingml/2006/table">
            <a:tbl>
              <a:tblPr firstRow="1" bandRow="1">
                <a:tableStyleId>{5C22544A-7EE6-4342-B048-85BDC9FD1C3A}</a:tableStyleId>
              </a:tblPr>
              <a:tblGrid>
                <a:gridCol w="4622267">
                  <a:extLst>
                    <a:ext uri="{9D8B030D-6E8A-4147-A177-3AD203B41FA5}">
                      <a16:colId xmlns:a16="http://schemas.microsoft.com/office/drawing/2014/main" val="62343403"/>
                    </a:ext>
                  </a:extLst>
                </a:gridCol>
                <a:gridCol w="6432420">
                  <a:extLst>
                    <a:ext uri="{9D8B030D-6E8A-4147-A177-3AD203B41FA5}">
                      <a16:colId xmlns:a16="http://schemas.microsoft.com/office/drawing/2014/main" val="1355631123"/>
                    </a:ext>
                  </a:extLst>
                </a:gridCol>
              </a:tblGrid>
              <a:tr h="6332561">
                <a:tc>
                  <a:txBody>
                    <a:bodyPr/>
                    <a:lstStyle/>
                    <a:p>
                      <a:r>
                        <a:rPr lang="es-MX" sz="3200" b="1" kern="1200" dirty="0">
                          <a:solidFill>
                            <a:schemeClr val="lt1"/>
                          </a:solidFill>
                          <a:effectLst/>
                          <a:latin typeface="+mn-lt"/>
                          <a:ea typeface="+mn-ea"/>
                          <a:cs typeface="+mn-cs"/>
                        </a:rPr>
                        <a:t>Interdisciplinarias</a:t>
                      </a:r>
                      <a:endParaRPr lang="es-MX" sz="3600" dirty="0"/>
                    </a:p>
                  </a:txBody>
                  <a:tcPr>
                    <a:solidFill>
                      <a:schemeClr val="accent6">
                        <a:lumMod val="60000"/>
                        <a:lumOff val="40000"/>
                      </a:schemeClr>
                    </a:solidFill>
                  </a:tcPr>
                </a:tc>
                <a:tc>
                  <a:txBody>
                    <a:bodyPr/>
                    <a:lstStyle/>
                    <a:p>
                      <a:pPr lvl="1"/>
                      <a:r>
                        <a:rPr lang="es-MX" sz="3200" b="1" kern="1200" dirty="0">
                          <a:solidFill>
                            <a:schemeClr val="lt1"/>
                          </a:solidFill>
                          <a:effectLst/>
                          <a:latin typeface="+mn-lt"/>
                          <a:ea typeface="+mn-ea"/>
                          <a:cs typeface="+mn-cs"/>
                        </a:rPr>
                        <a:t>Son aquellas que involucran a más de un área del conocimiento como Ingeniería Biomédica, Biofísica, Bioelectrónica, Biomecánica, Biotecnología, Biónica, Diseño de Software Educativo, Prototipos Educativos, Matemáticas Educativas, Telemática, Mecatrónica, Tecnología de la Información, entre otros</a:t>
                      </a:r>
                    </a:p>
                  </a:txBody>
                  <a:tcPr>
                    <a:solidFill>
                      <a:schemeClr val="accent6">
                        <a:lumMod val="60000"/>
                        <a:lumOff val="40000"/>
                      </a:schemeClr>
                    </a:solidFill>
                  </a:tcPr>
                </a:tc>
                <a:extLst>
                  <a:ext uri="{0D108BD9-81ED-4DB2-BD59-A6C34878D82A}">
                    <a16:rowId xmlns:a16="http://schemas.microsoft.com/office/drawing/2014/main" val="3919717929"/>
                  </a:ext>
                </a:extLst>
              </a:tr>
            </a:tbl>
          </a:graphicData>
        </a:graphic>
      </p:graphicFrame>
      <p:pic>
        <p:nvPicPr>
          <p:cNvPr id="6146" name="Picture 2" descr="Relación de la Biología con otras Ciencias (Ciencias Interdisciplinarias)">
            <a:extLst>
              <a:ext uri="{FF2B5EF4-FFF2-40B4-BE49-F238E27FC236}">
                <a16:creationId xmlns:a16="http://schemas.microsoft.com/office/drawing/2014/main" id="{921A6C2F-A89F-73DC-D883-A2EE67DF5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963" y="1712306"/>
            <a:ext cx="3031149" cy="343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6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2493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465E733-A1C7-9303-1B87-3F8C0EE10389}"/>
              </a:ext>
            </a:extLst>
          </p:cNvPr>
          <p:cNvSpPr>
            <a:spLocks noGrp="1"/>
          </p:cNvSpPr>
          <p:nvPr>
            <p:ph type="title"/>
          </p:nvPr>
        </p:nvSpPr>
        <p:spPr>
          <a:xfrm>
            <a:off x="524256" y="491260"/>
            <a:ext cx="6594189" cy="1625210"/>
          </a:xfrm>
        </p:spPr>
        <p:txBody>
          <a:bodyPr>
            <a:normAutofit/>
          </a:bodyPr>
          <a:lstStyle/>
          <a:p>
            <a:r>
              <a:rPr lang="es-MX" b="1">
                <a:solidFill>
                  <a:srgbClr val="FFFFFF"/>
                </a:solidFill>
                <a:effectLst/>
                <a:latin typeface="Arial" panose="020B0604020202020204" pitchFamily="34" charset="0"/>
                <a:ea typeface="Calibri" panose="020F0502020204030204" pitchFamily="34" charset="0"/>
              </a:rPr>
              <a:t>OBJETIVO GENERAL</a:t>
            </a:r>
            <a:endParaRPr lang="es-MX">
              <a:solidFill>
                <a:srgbClr val="FFFFFF"/>
              </a:solidFill>
            </a:endParaRPr>
          </a:p>
        </p:txBody>
      </p:sp>
      <p:pic>
        <p:nvPicPr>
          <p:cNvPr id="4" name="Imagen 3" descr="Un grupo de personas de pie&#10;&#10;Descripción generada automáticamente con confianza media">
            <a:extLst>
              <a:ext uri="{FF2B5EF4-FFF2-40B4-BE49-F238E27FC236}">
                <a16:creationId xmlns:a16="http://schemas.microsoft.com/office/drawing/2014/main" id="{E460A3A2-3417-125B-8579-FD3737D24B8E}"/>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21"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B4082EC-8A50-6FD3-F339-93A615A4D814}"/>
              </a:ext>
            </a:extLst>
          </p:cNvPr>
          <p:cNvSpPr>
            <a:spLocks noGrp="1"/>
          </p:cNvSpPr>
          <p:nvPr>
            <p:ph idx="1"/>
          </p:nvPr>
        </p:nvSpPr>
        <p:spPr>
          <a:xfrm>
            <a:off x="8029319" y="917725"/>
            <a:ext cx="3424739" cy="4852362"/>
          </a:xfrm>
        </p:spPr>
        <p:txBody>
          <a:bodyPr anchor="ctr">
            <a:normAutofit/>
          </a:bodyPr>
          <a:lstStyle/>
          <a:p>
            <a:pPr marL="0" indent="0" algn="just">
              <a:buNone/>
            </a:pPr>
            <a:r>
              <a:rPr lang="es-MX" sz="17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Fomentar entre la comunidad estudiantil de los </a:t>
            </a:r>
            <a:r>
              <a:rPr lang="es-MX" sz="17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CECyTEZ</a:t>
            </a:r>
            <a:r>
              <a:rPr lang="es-MX" sz="17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la investigación, la cultura y el desarrollo de ideas creativas e innovadoras, encaminadas a tener una cultura productiva, emprendedora y competitiva, mediante el reconocimiento a los mejores prototipos generados en los procesos de investigación-enseñanza-aprendizaje de los </a:t>
            </a:r>
            <a:r>
              <a:rPr lang="es-MX" sz="17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CECyTEZ</a:t>
            </a:r>
            <a:r>
              <a:rPr lang="es-MX" sz="17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que aporten soluciones a problemas específicos de los distintos ámbitos socioeconómicos del estado, los cuales pueden ser susceptibles de convertirse en proyectos o empresas productivas. </a:t>
            </a:r>
            <a:endParaRPr lang="es-MX"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MX" sz="1700" dirty="0">
              <a:solidFill>
                <a:srgbClr val="FFFFFF"/>
              </a:solidFill>
            </a:endParaRPr>
          </a:p>
        </p:txBody>
      </p:sp>
    </p:spTree>
    <p:extLst>
      <p:ext uri="{BB962C8B-B14F-4D97-AF65-F5344CB8AC3E}">
        <p14:creationId xmlns:p14="http://schemas.microsoft.com/office/powerpoint/2010/main" val="311622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465E733-A1C7-9303-1B87-3F8C0EE10389}"/>
              </a:ext>
            </a:extLst>
          </p:cNvPr>
          <p:cNvSpPr>
            <a:spLocks noGrp="1"/>
          </p:cNvSpPr>
          <p:nvPr>
            <p:ph type="title"/>
          </p:nvPr>
        </p:nvSpPr>
        <p:spPr>
          <a:xfrm>
            <a:off x="686834" y="1153572"/>
            <a:ext cx="3200400" cy="4461163"/>
          </a:xfrm>
        </p:spPr>
        <p:txBody>
          <a:bodyPr>
            <a:normAutofit/>
          </a:bodyPr>
          <a:lstStyle/>
          <a:p>
            <a:pPr>
              <a:spcAft>
                <a:spcPts val="1000"/>
              </a:spcAft>
            </a:pPr>
            <a:r>
              <a:rPr lang="es-MX" sz="2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BASES DE PARTICIPACIÓN</a:t>
            </a:r>
            <a:endParaRPr lang="es-MX"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0B4082EC-8A50-6FD3-F339-93A615A4D814}"/>
              </a:ext>
            </a:extLst>
          </p:cNvPr>
          <p:cNvSpPr>
            <a:spLocks noGrp="1"/>
          </p:cNvSpPr>
          <p:nvPr>
            <p:ph idx="1"/>
          </p:nvPr>
        </p:nvSpPr>
        <p:spPr>
          <a:xfrm>
            <a:off x="4167272" y="591344"/>
            <a:ext cx="7186527" cy="5585619"/>
          </a:xfrm>
        </p:spPr>
        <p:txBody>
          <a:bodyPr anchor="ctr">
            <a:normAutofit/>
          </a:bodyPr>
          <a:lstStyle/>
          <a:p>
            <a:pPr marL="0" indent="0" algn="just">
              <a:spcAft>
                <a:spcPts val="1000"/>
              </a:spcAft>
              <a:buNone/>
            </a:pPr>
            <a:r>
              <a:rPr lang="es-MX" sz="2600" dirty="0">
                <a:effectLst/>
                <a:latin typeface="Arial" panose="020B0604020202020204" pitchFamily="34" charset="0"/>
                <a:ea typeface="Calibri" panose="020F0502020204030204" pitchFamily="34" charset="0"/>
                <a:cs typeface="Times New Roman" panose="02020603050405020304" pitchFamily="18" charset="0"/>
              </a:rPr>
              <a:t>Podrán participar únicamente los estudiantes de los Planteles CECyT y Centros </a:t>
            </a:r>
            <a:r>
              <a:rPr lang="es-MX" sz="2600" dirty="0" err="1">
                <a:effectLst/>
                <a:latin typeface="Arial" panose="020B0604020202020204" pitchFamily="34" charset="0"/>
                <a:ea typeface="Calibri" panose="020F0502020204030204" pitchFamily="34" charset="0"/>
                <a:cs typeface="Times New Roman" panose="02020603050405020304" pitchFamily="18" charset="0"/>
              </a:rPr>
              <a:t>EMSaD</a:t>
            </a:r>
            <a:r>
              <a:rPr lang="es-MX" sz="2600" dirty="0">
                <a:effectLst/>
                <a:latin typeface="Arial" panose="020B0604020202020204" pitchFamily="34" charset="0"/>
                <a:ea typeface="Calibri" panose="020F0502020204030204" pitchFamily="34" charset="0"/>
                <a:cs typeface="Times New Roman" panose="02020603050405020304" pitchFamily="18" charset="0"/>
              </a:rPr>
              <a:t> del estado de Zacatecas con prototipos que hayan desarrollado en las siguientes categorías:</a:t>
            </a:r>
            <a:endParaRPr lang="es-MX" sz="2600" dirty="0">
              <a:effectLst/>
              <a:latin typeface="Calibri" panose="020F0502020204030204" pitchFamily="34" charset="0"/>
              <a:ea typeface="Calibri" panose="020F0502020204030204" pitchFamily="34" charset="0"/>
              <a:cs typeface="Times New Roman" panose="02020603050405020304" pitchFamily="18" charset="0"/>
            </a:endParaRPr>
          </a:p>
          <a:p>
            <a:pPr marL="810260" algn="just">
              <a:spcAft>
                <a:spcPts val="1000"/>
              </a:spcAft>
            </a:pPr>
            <a:r>
              <a:rPr lang="es-MX" sz="2600" dirty="0">
                <a:effectLst/>
                <a:latin typeface="Arial" panose="020B0604020202020204" pitchFamily="34" charset="0"/>
                <a:ea typeface="Calibri" panose="020F0502020204030204" pitchFamily="34" charset="0"/>
                <a:cs typeface="Times New Roman" panose="02020603050405020304" pitchFamily="18" charset="0"/>
              </a:rPr>
              <a:t>Tecnológicos.</a:t>
            </a:r>
            <a:endParaRPr lang="es-MX" sz="2600" dirty="0">
              <a:effectLst/>
              <a:latin typeface="Calibri" panose="020F0502020204030204" pitchFamily="34" charset="0"/>
              <a:ea typeface="Calibri" panose="020F0502020204030204" pitchFamily="34" charset="0"/>
              <a:cs typeface="Times New Roman" panose="02020603050405020304" pitchFamily="18" charset="0"/>
            </a:endParaRPr>
          </a:p>
          <a:p>
            <a:pPr marL="810260" algn="just">
              <a:spcAft>
                <a:spcPts val="1000"/>
              </a:spcAft>
            </a:pPr>
            <a:r>
              <a:rPr lang="es-MX" sz="2600" dirty="0">
                <a:effectLst/>
                <a:latin typeface="Arial" panose="020B0604020202020204" pitchFamily="34" charset="0"/>
                <a:ea typeface="Calibri" panose="020F0502020204030204" pitchFamily="34" charset="0"/>
                <a:cs typeface="Times New Roman" panose="02020603050405020304" pitchFamily="18" charset="0"/>
              </a:rPr>
              <a:t>Informáticos.</a:t>
            </a:r>
            <a:endParaRPr lang="es-MX" sz="2600" dirty="0">
              <a:effectLst/>
              <a:latin typeface="Calibri" panose="020F0502020204030204" pitchFamily="34" charset="0"/>
              <a:ea typeface="Calibri" panose="020F0502020204030204" pitchFamily="34" charset="0"/>
              <a:cs typeface="Times New Roman" panose="02020603050405020304" pitchFamily="18" charset="0"/>
            </a:endParaRPr>
          </a:p>
          <a:p>
            <a:pPr marL="810260" algn="just">
              <a:spcAft>
                <a:spcPts val="1000"/>
              </a:spcAft>
            </a:pPr>
            <a:r>
              <a:rPr lang="es-MX" sz="2600" dirty="0">
                <a:effectLst/>
                <a:latin typeface="Arial" panose="020B0604020202020204" pitchFamily="34" charset="0"/>
                <a:ea typeface="Calibri" panose="020F0502020204030204" pitchFamily="34" charset="0"/>
                <a:cs typeface="Times New Roman" panose="02020603050405020304" pitchFamily="18" charset="0"/>
              </a:rPr>
              <a:t>Investigación.</a:t>
            </a:r>
            <a:endParaRPr lang="es-MX" sz="2600" dirty="0">
              <a:effectLst/>
              <a:latin typeface="Calibri" panose="020F0502020204030204" pitchFamily="34" charset="0"/>
              <a:ea typeface="Calibri" panose="020F0502020204030204" pitchFamily="34" charset="0"/>
              <a:cs typeface="Times New Roman" panose="02020603050405020304" pitchFamily="18" charset="0"/>
            </a:endParaRPr>
          </a:p>
          <a:p>
            <a:pPr marL="810260" algn="just">
              <a:spcAft>
                <a:spcPts val="1000"/>
              </a:spcAft>
            </a:pPr>
            <a:r>
              <a:rPr lang="es-MX" sz="2600" dirty="0">
                <a:effectLst/>
                <a:latin typeface="Arial" panose="020B0604020202020204" pitchFamily="34" charset="0"/>
                <a:ea typeface="Calibri" panose="020F0502020204030204" pitchFamily="34" charset="0"/>
                <a:cs typeface="Times New Roman" panose="02020603050405020304" pitchFamily="18" charset="0"/>
              </a:rPr>
              <a:t>Cultura Ecológica y del Medio Ambiente.</a:t>
            </a:r>
          </a:p>
          <a:p>
            <a:pPr marL="810260" algn="just">
              <a:spcAft>
                <a:spcPts val="1000"/>
              </a:spcAft>
            </a:pPr>
            <a:r>
              <a:rPr lang="es-MX" sz="2600" dirty="0">
                <a:latin typeface="Arial" panose="020B0604020202020204" pitchFamily="34" charset="0"/>
                <a:ea typeface="Calibri" panose="020F0502020204030204" pitchFamily="34" charset="0"/>
                <a:cs typeface="Times New Roman" panose="02020603050405020304" pitchFamily="18" charset="0"/>
              </a:rPr>
              <a:t>Didácticos (docentes)</a:t>
            </a:r>
            <a:endParaRPr lang="es-MX"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MX" sz="2600" dirty="0"/>
          </a:p>
        </p:txBody>
      </p:sp>
    </p:spTree>
    <p:extLst>
      <p:ext uri="{BB962C8B-B14F-4D97-AF65-F5344CB8AC3E}">
        <p14:creationId xmlns:p14="http://schemas.microsoft.com/office/powerpoint/2010/main" val="64849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Subtítulo 2">
            <a:extLst>
              <a:ext uri="{FF2B5EF4-FFF2-40B4-BE49-F238E27FC236}">
                <a16:creationId xmlns:a16="http://schemas.microsoft.com/office/drawing/2014/main" id="{110B2798-4CD9-2EFF-2353-C5586E14D7F5}"/>
              </a:ext>
            </a:extLst>
          </p:cNvPr>
          <p:cNvSpPr>
            <a:spLocks noGrp="1"/>
          </p:cNvSpPr>
          <p:nvPr>
            <p:ph type="subTitle" idx="1"/>
          </p:nvPr>
        </p:nvSpPr>
        <p:spPr>
          <a:xfrm>
            <a:off x="682388" y="1200627"/>
            <a:ext cx="10912863" cy="4456747"/>
          </a:xfrm>
        </p:spPr>
        <p:txBody>
          <a:bodyPr anchor="ctr">
            <a:normAutofit fontScale="85000" lnSpcReduction="20000"/>
          </a:bodyPr>
          <a:lstStyle/>
          <a:p>
            <a:pPr algn="just"/>
            <a:r>
              <a:rPr lang="es-MX" sz="3000" dirty="0">
                <a:solidFill>
                  <a:schemeClr val="tx2"/>
                </a:solidFill>
                <a:effectLst/>
                <a:latin typeface="Arial" panose="020B0604020202020204" pitchFamily="34" charset="0"/>
                <a:ea typeface="Calibri" panose="020F0502020204030204" pitchFamily="34" charset="0"/>
              </a:rPr>
              <a:t>Los participantes surgirán de un proceso interno de selección, que se iniciará en los planteles, organizado a criterio con base en la presente convocatoria.</a:t>
            </a:r>
          </a:p>
          <a:p>
            <a:pPr algn="just"/>
            <a:endParaRPr lang="es-MX" sz="3000" dirty="0">
              <a:solidFill>
                <a:schemeClr val="tx2"/>
              </a:solidFill>
              <a:effectLst/>
              <a:latin typeface="Arial" panose="020B0604020202020204" pitchFamily="34" charset="0"/>
              <a:ea typeface="Calibri" panose="020F0502020204030204" pitchFamily="34" charset="0"/>
            </a:endParaRPr>
          </a:p>
          <a:p>
            <a:pPr algn="just"/>
            <a:r>
              <a:rPr lang="es-MX" sz="3000" dirty="0">
                <a:solidFill>
                  <a:schemeClr val="tx2"/>
                </a:solidFill>
                <a:effectLst/>
                <a:latin typeface="Arial" panose="020B0604020202020204" pitchFamily="34" charset="0"/>
                <a:ea typeface="Calibri" panose="020F0502020204030204" pitchFamily="34" charset="0"/>
              </a:rPr>
              <a:t>Los proyectos con los cuales participen los estudiantes, deberán estar encaminados a atender alguna necesidad o resolver un problema práctico en los ámbitos social, económico o productivo y deberán reunir cualquiera de las siguientes características: investigación, impacto social, creatividad, innovación y divulgación.</a:t>
            </a:r>
          </a:p>
          <a:p>
            <a:pPr algn="just"/>
            <a:endParaRPr lang="es-MX" sz="3000" dirty="0">
              <a:solidFill>
                <a:schemeClr val="tx2"/>
              </a:solidFill>
              <a:effectLst/>
              <a:latin typeface="Arial" panose="020B0604020202020204" pitchFamily="34" charset="0"/>
              <a:ea typeface="Calibri" panose="020F0502020204030204" pitchFamily="34" charset="0"/>
            </a:endParaRPr>
          </a:p>
          <a:p>
            <a:pPr algn="just"/>
            <a:r>
              <a:rPr lang="es-MX" sz="3000" dirty="0">
                <a:solidFill>
                  <a:schemeClr val="tx2"/>
                </a:solidFill>
                <a:effectLst/>
                <a:latin typeface="Arial" panose="020B0604020202020204" pitchFamily="34" charset="0"/>
                <a:ea typeface="Calibri" panose="020F0502020204030204" pitchFamily="34" charset="0"/>
              </a:rPr>
              <a:t>Los prototipos pueden ser presentados por un equipo con un mínimo de dos y un máximo de cuatro alumnos; todos los participantes deberán ser alumnos de los planteles CECyT o centros </a:t>
            </a:r>
            <a:r>
              <a:rPr lang="es-MX" sz="3000" dirty="0" err="1">
                <a:solidFill>
                  <a:schemeClr val="tx2"/>
                </a:solidFill>
                <a:effectLst/>
                <a:latin typeface="Arial" panose="020B0604020202020204" pitchFamily="34" charset="0"/>
                <a:ea typeface="Calibri" panose="020F0502020204030204" pitchFamily="34" charset="0"/>
              </a:rPr>
              <a:t>EMSaD</a:t>
            </a:r>
            <a:r>
              <a:rPr lang="es-MX" sz="3000" dirty="0">
                <a:solidFill>
                  <a:schemeClr val="tx2"/>
                </a:solidFill>
                <a:effectLst/>
                <a:latin typeface="Arial" panose="020B0604020202020204" pitchFamily="34" charset="0"/>
                <a:ea typeface="Calibri" panose="020F0502020204030204" pitchFamily="34" charset="0"/>
              </a:rPr>
              <a:t>.</a:t>
            </a:r>
          </a:p>
          <a:p>
            <a:pPr algn="just"/>
            <a:endParaRPr lang="es-MX" sz="1100" dirty="0">
              <a:solidFill>
                <a:schemeClr val="tx2"/>
              </a:solidFill>
              <a:effectLst/>
              <a:latin typeface="Arial" panose="020B0604020202020204" pitchFamily="34" charset="0"/>
              <a:ea typeface="Calibri" panose="020F0502020204030204" pitchFamily="34" charset="0"/>
            </a:endParaRPr>
          </a:p>
          <a:p>
            <a:pPr algn="just"/>
            <a:endParaRPr lang="es-MX" sz="1100" dirty="0">
              <a:solidFill>
                <a:schemeClr val="tx2"/>
              </a:solidFill>
            </a:endParaRPr>
          </a:p>
        </p:txBody>
      </p:sp>
      <p:grpSp>
        <p:nvGrpSpPr>
          <p:cNvPr id="12" name="Group 11">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9" name="Freeform: Shape 18">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67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Subtítulo 2">
            <a:extLst>
              <a:ext uri="{FF2B5EF4-FFF2-40B4-BE49-F238E27FC236}">
                <a16:creationId xmlns:a16="http://schemas.microsoft.com/office/drawing/2014/main" id="{110B2798-4CD9-2EFF-2353-C5586E14D7F5}"/>
              </a:ext>
            </a:extLst>
          </p:cNvPr>
          <p:cNvSpPr>
            <a:spLocks noGrp="1"/>
          </p:cNvSpPr>
          <p:nvPr>
            <p:ph type="subTitle" idx="1"/>
          </p:nvPr>
        </p:nvSpPr>
        <p:spPr>
          <a:xfrm>
            <a:off x="818866" y="477672"/>
            <a:ext cx="10776385" cy="6015015"/>
          </a:xfrm>
        </p:spPr>
        <p:txBody>
          <a:bodyPr anchor="ctr">
            <a:noAutofit/>
          </a:bodyPr>
          <a:lstStyle/>
          <a:p>
            <a:pPr algn="just"/>
            <a:r>
              <a:rPr lang="es-MX" sz="2800" dirty="0">
                <a:solidFill>
                  <a:schemeClr val="tx2"/>
                </a:solidFill>
                <a:effectLst/>
                <a:latin typeface="Arial" panose="020B0604020202020204" pitchFamily="34" charset="0"/>
                <a:ea typeface="Calibri" panose="020F0502020204030204" pitchFamily="34" charset="0"/>
              </a:rPr>
              <a:t>Los alumnos tendrán que estar asesorados por uno o dos profesionales (docente o administrativo), especialistas en la categoría y prototipo participante, según se justifique. Los asesores deberán ser personal del propio plantel CECyT o centro </a:t>
            </a:r>
            <a:r>
              <a:rPr lang="es-MX" sz="2800" dirty="0" err="1">
                <a:solidFill>
                  <a:schemeClr val="tx2"/>
                </a:solidFill>
                <a:effectLst/>
                <a:latin typeface="Arial" panose="020B0604020202020204" pitchFamily="34" charset="0"/>
                <a:ea typeface="Calibri" panose="020F0502020204030204" pitchFamily="34" charset="0"/>
              </a:rPr>
              <a:t>EMSaD</a:t>
            </a:r>
            <a:r>
              <a:rPr lang="es-MX" sz="2800" dirty="0">
                <a:solidFill>
                  <a:schemeClr val="tx2"/>
                </a:solidFill>
                <a:effectLst/>
                <a:latin typeface="Arial" panose="020B0604020202020204" pitchFamily="34" charset="0"/>
                <a:ea typeface="Calibri" panose="020F0502020204030204" pitchFamily="34" charset="0"/>
              </a:rPr>
              <a:t> participante.</a:t>
            </a:r>
          </a:p>
          <a:p>
            <a:pPr algn="just"/>
            <a:endParaRPr lang="es-MX" sz="2800" dirty="0">
              <a:solidFill>
                <a:schemeClr val="tx2"/>
              </a:solidFill>
              <a:effectLst/>
              <a:latin typeface="Arial" panose="020B0604020202020204" pitchFamily="34" charset="0"/>
              <a:ea typeface="Calibri" panose="020F0502020204030204" pitchFamily="34" charset="0"/>
            </a:endParaRPr>
          </a:p>
          <a:p>
            <a:pPr algn="just"/>
            <a:r>
              <a:rPr lang="es-MX" sz="2800" dirty="0">
                <a:solidFill>
                  <a:schemeClr val="tx2"/>
                </a:solidFill>
                <a:effectLst/>
                <a:latin typeface="Arial" panose="020B0604020202020204" pitchFamily="34" charset="0"/>
                <a:ea typeface="Calibri" panose="020F0502020204030204" pitchFamily="34" charset="0"/>
              </a:rPr>
              <a:t>En el registro, únicamente participará un docente o administrativo del plantel o centro, al cual pertenecen los participantes, como asesor titular del grupo.</a:t>
            </a:r>
          </a:p>
          <a:p>
            <a:pPr algn="just"/>
            <a:endParaRPr lang="es-MX" sz="2800" dirty="0">
              <a:solidFill>
                <a:schemeClr val="tx2"/>
              </a:solidFill>
              <a:effectLst/>
              <a:latin typeface="Arial" panose="020B0604020202020204" pitchFamily="34" charset="0"/>
              <a:ea typeface="Calibri" panose="020F0502020204030204" pitchFamily="34" charset="0"/>
            </a:endParaRPr>
          </a:p>
          <a:p>
            <a:pPr algn="just"/>
            <a:r>
              <a:rPr lang="es-MX" sz="2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Los asesores no podrán participar en la exposición del proyecto durante la calificación o evaluación que realice el jurado.</a:t>
            </a:r>
            <a:endParaRPr lang="es-MX"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2800" dirty="0">
              <a:solidFill>
                <a:schemeClr val="tx2"/>
              </a:solidFill>
              <a:effectLst/>
              <a:latin typeface="Arial" panose="020B0604020202020204" pitchFamily="34" charset="0"/>
              <a:ea typeface="Calibri" panose="020F0502020204030204" pitchFamily="34" charset="0"/>
            </a:endParaRPr>
          </a:p>
          <a:p>
            <a:pPr algn="just"/>
            <a:endParaRPr lang="es-MX" sz="2800" dirty="0">
              <a:solidFill>
                <a:schemeClr val="tx2"/>
              </a:solidFill>
            </a:endParaRPr>
          </a:p>
        </p:txBody>
      </p:sp>
      <p:grpSp>
        <p:nvGrpSpPr>
          <p:cNvPr id="12" name="Group 11">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114799"/>
            <a:ext cx="3655725" cy="2743201"/>
            <a:chOff x="-305" y="-1"/>
            <a:chExt cx="3832880" cy="2876136"/>
          </a:xfrm>
        </p:grpSpPr>
        <p:sp>
          <p:nvSpPr>
            <p:cNvPr id="19" name="Freeform: Shape 18">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893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0CC6C78F-7EBC-C899-541F-9EB608576DE8}"/>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600" b="1" kern="1200">
                <a:solidFill>
                  <a:srgbClr val="FFFFFF"/>
                </a:solidFill>
                <a:effectLst/>
                <a:latin typeface="+mj-lt"/>
                <a:ea typeface="+mj-ea"/>
                <a:cs typeface="+mj-cs"/>
              </a:rPr>
              <a:t>DESARROLLO</a:t>
            </a:r>
            <a:endParaRPr lang="en-US" sz="3600" kern="1200">
              <a:solidFill>
                <a:srgbClr val="FFFFFF"/>
              </a:solidFill>
              <a:latin typeface="+mj-lt"/>
              <a:ea typeface="+mj-ea"/>
              <a:cs typeface="+mj-cs"/>
            </a:endParaRPr>
          </a:p>
        </p:txBody>
      </p:sp>
      <p:sp>
        <p:nvSpPr>
          <p:cNvPr id="5" name="Rectangle 1">
            <a:extLst>
              <a:ext uri="{FF2B5EF4-FFF2-40B4-BE49-F238E27FC236}">
                <a16:creationId xmlns:a16="http://schemas.microsoft.com/office/drawing/2014/main" id="{96E56EC7-DA43-4538-B3C7-AFF877596F97}"/>
              </a:ext>
            </a:extLst>
          </p:cNvPr>
          <p:cNvSpPr>
            <a:spLocks noChangeArrowheads="1"/>
          </p:cNvSpPr>
          <p:nvPr/>
        </p:nvSpPr>
        <p:spPr bwMode="auto">
          <a:xfrm>
            <a:off x="1139635" y="2546161"/>
            <a:ext cx="3200451" cy="29859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MX" sz="2400" b="0" i="0" u="none" strike="noStrike" cap="none" normalizeH="0" baseline="0">
                <a:ln>
                  <a:noFill/>
                </a:ln>
                <a:solidFill>
                  <a:srgbClr val="FEFFFF"/>
                </a:solidFill>
                <a:effectLst/>
                <a:latin typeface="+mn-lt"/>
              </a:rPr>
              <a:t>El evento y su desarrollo estará organizado en las siguientes categorías:</a:t>
            </a:r>
          </a:p>
        </p:txBody>
      </p:sp>
      <p:graphicFrame>
        <p:nvGraphicFramePr>
          <p:cNvPr id="4" name="Marcador de contenido 3">
            <a:extLst>
              <a:ext uri="{FF2B5EF4-FFF2-40B4-BE49-F238E27FC236}">
                <a16:creationId xmlns:a16="http://schemas.microsoft.com/office/drawing/2014/main" id="{6111E28D-524F-291A-9ADA-DF58632EF752}"/>
              </a:ext>
            </a:extLst>
          </p:cNvPr>
          <p:cNvGraphicFramePr>
            <a:graphicFrameLocks noGrp="1"/>
          </p:cNvGraphicFramePr>
          <p:nvPr>
            <p:ph idx="1"/>
            <p:extLst>
              <p:ext uri="{D42A27DB-BD31-4B8C-83A1-F6EECF244321}">
                <p14:modId xmlns:p14="http://schemas.microsoft.com/office/powerpoint/2010/main" val="2359843486"/>
              </p:ext>
            </p:extLst>
          </p:nvPr>
        </p:nvGraphicFramePr>
        <p:xfrm>
          <a:off x="4998268" y="1029057"/>
          <a:ext cx="6539075" cy="4724046"/>
        </p:xfrm>
        <a:graphic>
          <a:graphicData uri="http://schemas.openxmlformats.org/drawingml/2006/table">
            <a:tbl>
              <a:tblPr firstRow="1" firstCol="1" bandRow="1">
                <a:noFill/>
                <a:tableStyleId>{5C22544A-7EE6-4342-B048-85BDC9FD1C3A}</a:tableStyleId>
              </a:tblPr>
              <a:tblGrid>
                <a:gridCol w="6539075">
                  <a:extLst>
                    <a:ext uri="{9D8B030D-6E8A-4147-A177-3AD203B41FA5}">
                      <a16:colId xmlns:a16="http://schemas.microsoft.com/office/drawing/2014/main" val="3113795274"/>
                    </a:ext>
                  </a:extLst>
                </a:gridCol>
              </a:tblGrid>
              <a:tr h="693356">
                <a:tc>
                  <a:txBody>
                    <a:bodyPr/>
                    <a:lstStyle/>
                    <a:p>
                      <a:pPr algn="ctr">
                        <a:lnSpc>
                          <a:spcPct val="115000"/>
                        </a:lnSpc>
                        <a:spcAft>
                          <a:spcPts val="1000"/>
                        </a:spcAft>
                      </a:pPr>
                      <a:r>
                        <a:rPr lang="es-MX" sz="2700" b="0" cap="none" spc="0">
                          <a:solidFill>
                            <a:schemeClr val="tx1"/>
                          </a:solidFill>
                          <a:effectLst/>
                        </a:rPr>
                        <a:t>CATEGORÍAS</a:t>
                      </a:r>
                      <a:endParaRPr lang="es-MX" sz="2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76049" marT="31031" marB="155156"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097629704"/>
                  </a:ext>
                </a:extLst>
              </a:tr>
              <a:tr h="892450">
                <a:tc>
                  <a:txBody>
                    <a:bodyPr/>
                    <a:lstStyle/>
                    <a:p>
                      <a:pPr marL="0" lvl="0" indent="0" algn="just">
                        <a:lnSpc>
                          <a:spcPct val="115000"/>
                        </a:lnSpc>
                        <a:spcAft>
                          <a:spcPts val="1000"/>
                        </a:spcAft>
                        <a:buFont typeface="+mj-lt"/>
                        <a:buNone/>
                      </a:pPr>
                      <a:r>
                        <a:rPr lang="es-MX" sz="2700" b="0" cap="none" spc="0" dirty="0">
                          <a:solidFill>
                            <a:schemeClr val="tx1"/>
                          </a:solidFill>
                          <a:effectLst/>
                        </a:rPr>
                        <a:t>PROTOTIPOS TECNOLÓGICOS</a:t>
                      </a:r>
                      <a:endParaRPr lang="es-MX" sz="27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76049" marT="46547" marB="155156">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1553856257"/>
                  </a:ext>
                </a:extLst>
              </a:tr>
              <a:tr h="708872">
                <a:tc>
                  <a:txBody>
                    <a:bodyPr/>
                    <a:lstStyle/>
                    <a:p>
                      <a:pPr marL="0" lvl="0" indent="0" algn="just">
                        <a:lnSpc>
                          <a:spcPct val="115000"/>
                        </a:lnSpc>
                        <a:spcAft>
                          <a:spcPts val="1000"/>
                        </a:spcAft>
                        <a:buFont typeface="+mj-lt"/>
                        <a:buNone/>
                      </a:pPr>
                      <a:r>
                        <a:rPr lang="es-MX" sz="2700" b="0" cap="none" spc="0" dirty="0">
                          <a:solidFill>
                            <a:schemeClr val="tx1"/>
                          </a:solidFill>
                          <a:effectLst/>
                        </a:rPr>
                        <a:t>PROYECTOS DE INVESTIGACIÓN</a:t>
                      </a:r>
                      <a:endParaRPr lang="es-MX" sz="27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76049" marT="46547" marB="155156">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174395747"/>
                  </a:ext>
                </a:extLst>
              </a:tr>
              <a:tr h="708872">
                <a:tc>
                  <a:txBody>
                    <a:bodyPr/>
                    <a:lstStyle/>
                    <a:p>
                      <a:pPr marL="0" lvl="0" indent="0" algn="just">
                        <a:lnSpc>
                          <a:spcPct val="115000"/>
                        </a:lnSpc>
                        <a:spcAft>
                          <a:spcPts val="1000"/>
                        </a:spcAft>
                        <a:buFont typeface="+mj-lt"/>
                        <a:buNone/>
                      </a:pPr>
                      <a:r>
                        <a:rPr lang="es-MX" sz="2700" b="0" cap="none" spc="0" dirty="0">
                          <a:solidFill>
                            <a:schemeClr val="tx1"/>
                          </a:solidFill>
                          <a:effectLst/>
                        </a:rPr>
                        <a:t>PROTOTIPOS INFORMÁTICOS</a:t>
                      </a:r>
                      <a:endParaRPr lang="es-MX" sz="27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76049" marT="46547" marB="155156">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547236255"/>
                  </a:ext>
                </a:extLst>
              </a:tr>
              <a:tr h="1660497">
                <a:tc>
                  <a:txBody>
                    <a:bodyPr/>
                    <a:lstStyle/>
                    <a:p>
                      <a:pPr marL="0" lvl="0" indent="0" algn="just">
                        <a:lnSpc>
                          <a:spcPct val="115000"/>
                        </a:lnSpc>
                        <a:spcAft>
                          <a:spcPts val="1000"/>
                        </a:spcAft>
                        <a:buFont typeface="+mj-lt"/>
                        <a:buNone/>
                      </a:pPr>
                      <a:r>
                        <a:rPr lang="es-MX" sz="2700" b="0" cap="none" spc="0" dirty="0">
                          <a:solidFill>
                            <a:schemeClr val="tx1"/>
                          </a:solidFill>
                          <a:effectLst/>
                        </a:rPr>
                        <a:t>PROTOTIPOS DE CULTURA ECOLÓGICA Y CONSERVACIÓN DEL MEDIO AMBIENTE</a:t>
                      </a:r>
                    </a:p>
                    <a:p>
                      <a:pPr marL="0" lvl="0" indent="0" algn="just">
                        <a:lnSpc>
                          <a:spcPct val="115000"/>
                        </a:lnSpc>
                        <a:spcAft>
                          <a:spcPts val="1000"/>
                        </a:spcAft>
                        <a:buFont typeface="+mj-lt"/>
                        <a:buNone/>
                      </a:pPr>
                      <a:r>
                        <a:rPr lang="es-MX" sz="27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DIDÁCTICOS</a:t>
                      </a:r>
                    </a:p>
                  </a:txBody>
                  <a:tcPr marL="0" marR="176049" marT="46547" marB="155156">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65800849"/>
                  </a:ext>
                </a:extLst>
              </a:tr>
            </a:tbl>
          </a:graphicData>
        </a:graphic>
      </p:graphicFrame>
    </p:spTree>
    <p:extLst>
      <p:ext uri="{BB962C8B-B14F-4D97-AF65-F5344CB8AC3E}">
        <p14:creationId xmlns:p14="http://schemas.microsoft.com/office/powerpoint/2010/main" val="109241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Rectangle 1046">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6" name="Picture 12" descr="Qué es el marketing verde, ecológico o ambiental?">
            <a:extLst>
              <a:ext uri="{FF2B5EF4-FFF2-40B4-BE49-F238E27FC236}">
                <a16:creationId xmlns:a16="http://schemas.microsoft.com/office/drawing/2014/main" id="{67CD8D2C-FE5E-C923-D405-F7616A5A9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1147763"/>
            <a:ext cx="2414588" cy="1408113"/>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Etapas y proceso de la investigación científica | AAU">
            <a:extLst>
              <a:ext uri="{FF2B5EF4-FFF2-40B4-BE49-F238E27FC236}">
                <a16:creationId xmlns:a16="http://schemas.microsoft.com/office/drawing/2014/main" id="{79E1787A-0715-116D-BA9D-D2B8AAB7A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1147763"/>
            <a:ext cx="2178050" cy="1408113"/>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Definición de agua - Qué es, Significado y Concepto">
            <a:extLst>
              <a:ext uri="{FF2B5EF4-FFF2-40B4-BE49-F238E27FC236}">
                <a16:creationId xmlns:a16="http://schemas.microsoft.com/office/drawing/2014/main" id="{5BCF02F9-2DD4-46C3-4141-3E35CDA96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2624138"/>
            <a:ext cx="4660900" cy="3078163"/>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Qué es un juego didáctico y ejemplos - Formainfancia">
            <a:extLst>
              <a:ext uri="{FF2B5EF4-FFF2-40B4-BE49-F238E27FC236}">
                <a16:creationId xmlns:a16="http://schemas.microsoft.com/office/drawing/2014/main" id="{99E663DE-0114-128B-BE2E-F79413C3B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350" y="1147763"/>
            <a:ext cx="2260600" cy="1328738"/>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Aplicaciones y avances de la robótica actual | BBVA Suiza">
            <a:extLst>
              <a:ext uri="{FF2B5EF4-FFF2-40B4-BE49-F238E27FC236}">
                <a16:creationId xmlns:a16="http://schemas.microsoft.com/office/drawing/2014/main" id="{3CF2F8A4-244E-1F55-6D63-5A6C1537C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8350" y="2544763"/>
            <a:ext cx="2260600" cy="149701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Eco Máquinas | Prensas e Máquinas para Tijolos Ecológicos">
            <a:extLst>
              <a:ext uri="{FF2B5EF4-FFF2-40B4-BE49-F238E27FC236}">
                <a16:creationId xmlns:a16="http://schemas.microsoft.com/office/drawing/2014/main" id="{CAB97884-8DB9-867A-DC7D-565D1E0F16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7213" y="1147763"/>
            <a:ext cx="2894013" cy="2894013"/>
          </a:xfrm>
          <a:prstGeom prst="rect">
            <a:avLst/>
          </a:prstGeom>
          <a:extLst>
            <a:ext uri="{909E8E84-426E-40DD-AFC4-6F175D3DCCD1}">
              <a14:hiddenFill xmlns:a14="http://schemas.microsoft.com/office/drawing/2010/main">
                <a:solidFill>
                  <a:srgbClr val="FFFFFF"/>
                </a:solidFill>
              </a14:hiddenFill>
            </a:ext>
          </a:extLst>
        </p:spPr>
      </p:pic>
      <p:pic>
        <p:nvPicPr>
          <p:cNvPr id="4" name="Marcador de contenido 3">
            <a:extLst>
              <a:ext uri="{FF2B5EF4-FFF2-40B4-BE49-F238E27FC236}">
                <a16:creationId xmlns:a16="http://schemas.microsoft.com/office/drawing/2014/main" id="{502D784E-AA22-0B8F-BF6B-B209D5338DF7}"/>
              </a:ext>
            </a:extLst>
          </p:cNvPr>
          <p:cNvPicPr>
            <a:picLocks noGrp="1" noChangeAspect="1"/>
          </p:cNvPicPr>
          <p:nvPr>
            <p:ph idx="1"/>
          </p:nvPr>
        </p:nvPicPr>
        <p:blipFill>
          <a:blip r:embed="rId8"/>
          <a:stretch>
            <a:fillRect/>
          </a:stretch>
        </p:blipFill>
        <p:spPr>
          <a:xfrm>
            <a:off x="5848350" y="4108450"/>
            <a:ext cx="2725738" cy="1592263"/>
          </a:xfrm>
          <a:prstGeom prst="rect">
            <a:avLst/>
          </a:prstGeom>
        </p:spPr>
      </p:pic>
      <p:pic>
        <p:nvPicPr>
          <p:cNvPr id="1032" name="Picture 8" descr="Aumentar la eficiencia de las máquinas industriales">
            <a:extLst>
              <a:ext uri="{FF2B5EF4-FFF2-40B4-BE49-F238E27FC236}">
                <a16:creationId xmlns:a16="http://schemas.microsoft.com/office/drawing/2014/main" id="{999F86AA-7018-84EE-26CC-8B079BB56E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0763" y="4108450"/>
            <a:ext cx="2428875" cy="159226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1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E16C67-86C6-0BCE-F83E-7D5AF64C24D4}"/>
              </a:ext>
            </a:extLst>
          </p:cNvPr>
          <p:cNvSpPr>
            <a:spLocks noGrp="1"/>
          </p:cNvSpPr>
          <p:nvPr>
            <p:ph idx="1"/>
          </p:nvPr>
        </p:nvSpPr>
        <p:spPr>
          <a:xfrm>
            <a:off x="4965431" y="696036"/>
            <a:ext cx="6586489" cy="5527783"/>
          </a:xfrm>
        </p:spPr>
        <p:txBody>
          <a:bodyPr>
            <a:normAutofit/>
          </a:bodyPr>
          <a:lstStyle/>
          <a:p>
            <a:pPr algn="just"/>
            <a:r>
              <a:rPr lang="es-MX" sz="2400" dirty="0">
                <a:effectLst/>
                <a:latin typeface="Arial" panose="020B0604020202020204" pitchFamily="34" charset="0"/>
                <a:ea typeface="Calibri" panose="020F0502020204030204" pitchFamily="34" charset="0"/>
              </a:rPr>
              <a:t>Los planteles CECyT y centros </a:t>
            </a:r>
            <a:r>
              <a:rPr lang="es-MX" sz="2400" dirty="0" err="1">
                <a:effectLst/>
                <a:latin typeface="Arial" panose="020B0604020202020204" pitchFamily="34" charset="0"/>
                <a:ea typeface="Calibri" panose="020F0502020204030204" pitchFamily="34" charset="0"/>
              </a:rPr>
              <a:t>EMSaD</a:t>
            </a:r>
            <a:r>
              <a:rPr lang="es-MX" sz="2400" dirty="0">
                <a:effectLst/>
                <a:latin typeface="Arial" panose="020B0604020202020204" pitchFamily="34" charset="0"/>
                <a:ea typeface="Calibri" panose="020F0502020204030204" pitchFamily="34" charset="0"/>
              </a:rPr>
              <a:t>, solo podrán participar con un proyecto por cada una de las categorías señaladas en el numeral anterior, haciendo hasta un total de cuatro proyectos por plantel o centro en este concurso.</a:t>
            </a:r>
          </a:p>
          <a:p>
            <a:pPr algn="just"/>
            <a:endParaRPr lang="es-MX" sz="2400" dirty="0">
              <a:latin typeface="Arial" panose="020B0604020202020204" pitchFamily="34" charset="0"/>
            </a:endParaRPr>
          </a:p>
          <a:p>
            <a:pPr algn="just"/>
            <a:r>
              <a:rPr lang="es-MX" sz="2400" dirty="0">
                <a:effectLst/>
                <a:latin typeface="Arial" panose="020B0604020202020204" pitchFamily="34" charset="0"/>
                <a:ea typeface="Calibri" panose="020F0502020204030204" pitchFamily="34" charset="0"/>
              </a:rPr>
              <a:t>Todo proyecto deberá ser original o en caso de tratarse de trabajos presentados en eventos anteriores, estos deberán contener alguna innovación significativa y deberá ser descrita de tal forma que permita identificar la mejora efectuada</a:t>
            </a:r>
            <a:endParaRPr lang="es-MX" sz="2400" dirty="0"/>
          </a:p>
        </p:txBody>
      </p:sp>
      <p:pic>
        <p:nvPicPr>
          <p:cNvPr id="4" name="Imagen 3">
            <a:extLst>
              <a:ext uri="{FF2B5EF4-FFF2-40B4-BE49-F238E27FC236}">
                <a16:creationId xmlns:a16="http://schemas.microsoft.com/office/drawing/2014/main" id="{D8E8B628-F6CA-5F22-FFDB-C77BE07A3D97}"/>
              </a:ext>
            </a:extLst>
          </p:cNvPr>
          <p:cNvPicPr>
            <a:picLocks noChangeAspect="1"/>
          </p:cNvPicPr>
          <p:nvPr/>
        </p:nvPicPr>
        <p:blipFill rotWithShape="1">
          <a:blip r:embed="rId2"/>
          <a:srcRect l="48345" r="11099"/>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CD5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4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259307" y="1153572"/>
            <a:ext cx="3907965" cy="4461163"/>
          </a:xfrm>
        </p:spPr>
        <p:txBody>
          <a:bodyPr>
            <a:normAutofit/>
          </a:bodyPr>
          <a:lstStyle/>
          <a:p>
            <a:r>
              <a:rPr lang="es-MX" sz="3400" b="1" dirty="0">
                <a:solidFill>
                  <a:srgbClr val="FFFFFF"/>
                </a:solidFill>
                <a:effectLst/>
                <a:latin typeface="Arial" panose="020B0604020202020204" pitchFamily="34" charset="0"/>
                <a:ea typeface="Calibri" panose="020F0502020204030204" pitchFamily="34" charset="0"/>
              </a:rPr>
              <a:t>CRITERIOS DE EVALUACIÓN TECNOLÓGICOS.</a:t>
            </a:r>
            <a:endParaRPr lang="es-MX" sz="3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4447308" y="591344"/>
            <a:ext cx="6906491" cy="5585619"/>
          </a:xfrm>
        </p:spPr>
        <p:txBody>
          <a:bodyPr anchor="ctr">
            <a:normAutofit/>
          </a:bodyPr>
          <a:lstStyle/>
          <a:p>
            <a:pPr marL="342900" lvl="0" indent="-342900">
              <a:buFont typeface="+mj-lt"/>
              <a:buAutoNum type="arabicParenR"/>
            </a:pPr>
            <a:r>
              <a:rPr lang="es-MX" dirty="0">
                <a:effectLst/>
                <a:latin typeface="Arial" panose="020B0604020202020204" pitchFamily="34" charset="0"/>
                <a:ea typeface="Calibri" panose="020F0502020204030204" pitchFamily="34" charset="0"/>
                <a:cs typeface="Times New Roman" panose="02020603050405020304" pitchFamily="18" charset="0"/>
              </a:rPr>
              <a:t>Innovación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s-MX" dirty="0">
                <a:effectLst/>
                <a:latin typeface="Arial" panose="020B0604020202020204" pitchFamily="34" charset="0"/>
                <a:ea typeface="Calibri" panose="020F0502020204030204" pitchFamily="34" charset="0"/>
                <a:cs typeface="Times New Roman" panose="02020603050405020304" pitchFamily="18" charset="0"/>
              </a:rPr>
              <a:t>Actualidad</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s-MX" dirty="0">
                <a:effectLst/>
                <a:latin typeface="Arial" panose="020B0604020202020204" pitchFamily="34" charset="0"/>
                <a:ea typeface="Calibri" panose="020F0502020204030204" pitchFamily="34" charset="0"/>
                <a:cs typeface="Times New Roman" panose="02020603050405020304" pitchFamily="18" charset="0"/>
              </a:rPr>
              <a:t>Posibilidad de desarrollo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s-MX" dirty="0">
                <a:effectLst/>
                <a:latin typeface="Arial" panose="020B0604020202020204" pitchFamily="34" charset="0"/>
                <a:ea typeface="Calibri" panose="020F0502020204030204" pitchFamily="34" charset="0"/>
                <a:cs typeface="Times New Roman" panose="02020603050405020304" pitchFamily="18" charset="0"/>
              </a:rPr>
              <a:t>Operación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s-MX" dirty="0">
                <a:effectLst/>
                <a:latin typeface="Arial" panose="020B0604020202020204" pitchFamily="34" charset="0"/>
                <a:ea typeface="Calibri" panose="020F0502020204030204" pitchFamily="34" charset="0"/>
                <a:cs typeface="Times New Roman" panose="02020603050405020304" pitchFamily="18" charset="0"/>
              </a:rPr>
              <a:t>Costo - Beneficio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arenR"/>
            </a:pPr>
            <a:r>
              <a:rPr lang="es-MX" dirty="0">
                <a:effectLst/>
                <a:latin typeface="Arial" panose="020B0604020202020204" pitchFamily="34" charset="0"/>
                <a:ea typeface="Calibri" panose="020F0502020204030204" pitchFamily="34" charset="0"/>
                <a:cs typeface="Times New Roman" panose="02020603050405020304" pitchFamily="18" charset="0"/>
              </a:rPr>
              <a:t>Dinámica de la exposición del prototipo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24046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3562066" y="629268"/>
            <a:ext cx="7989855" cy="1286160"/>
          </a:xfrm>
        </p:spPr>
        <p:txBody>
          <a:bodyPr anchor="b">
            <a:normAutofit/>
          </a:bodyPr>
          <a:lstStyle/>
          <a:p>
            <a:r>
              <a:rPr lang="es-MX" sz="4100" b="1" dirty="0">
                <a:effectLst/>
                <a:latin typeface="Arial" panose="020B0604020202020204" pitchFamily="34" charset="0"/>
                <a:ea typeface="Calibri" panose="020F0502020204030204" pitchFamily="34" charset="0"/>
              </a:rPr>
              <a:t>CRITERIOS DE EVALUACIÓN DE INVESTIGACIÓN.</a:t>
            </a:r>
            <a:endParaRPr lang="es-MX" sz="4100" dirty="0"/>
          </a:p>
        </p:txBody>
      </p:sp>
      <p:pic>
        <p:nvPicPr>
          <p:cNvPr id="6" name="Picture 5">
            <a:extLst>
              <a:ext uri="{FF2B5EF4-FFF2-40B4-BE49-F238E27FC236}">
                <a16:creationId xmlns:a16="http://schemas.microsoft.com/office/drawing/2014/main" id="{CD33A88F-7E3A-46F4-EA2F-AA7A7690AD5C}"/>
              </a:ext>
            </a:extLst>
          </p:cNvPr>
          <p:cNvPicPr>
            <a:picLocks noChangeAspect="1"/>
          </p:cNvPicPr>
          <p:nvPr/>
        </p:nvPicPr>
        <p:blipFill rotWithShape="1">
          <a:blip r:embed="rId2"/>
          <a:srcRect l="22212" r="31656" b="1"/>
          <a:stretch/>
        </p:blipFill>
        <p:spPr>
          <a:xfrm>
            <a:off x="21" y="10"/>
            <a:ext cx="2961544"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F74E7"/>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7F289D4B-BAB9-A3D2-8BEB-C25A29E33FAA}"/>
              </a:ext>
            </a:extLst>
          </p:cNvPr>
          <p:cNvGraphicFramePr>
            <a:graphicFrameLocks noGrp="1"/>
          </p:cNvGraphicFramePr>
          <p:nvPr>
            <p:ph idx="1"/>
            <p:extLst>
              <p:ext uri="{D42A27DB-BD31-4B8C-83A1-F6EECF244321}">
                <p14:modId xmlns:p14="http://schemas.microsoft.com/office/powerpoint/2010/main" val="407692863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46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1047280" y="788894"/>
            <a:ext cx="10306520" cy="880730"/>
          </a:xfrm>
        </p:spPr>
        <p:txBody>
          <a:bodyPr>
            <a:normAutofit fontScale="90000"/>
          </a:bodyPr>
          <a:lstStyle/>
          <a:p>
            <a:r>
              <a:rPr lang="es-MX" sz="4000" b="1" dirty="0">
                <a:solidFill>
                  <a:srgbClr val="FFFFFF"/>
                </a:solidFill>
                <a:effectLst/>
                <a:latin typeface="Arial" panose="020B0604020202020204" pitchFamily="34" charset="0"/>
                <a:ea typeface="Calibri" panose="020F0502020204030204" pitchFamily="34" charset="0"/>
              </a:rPr>
              <a:t>CRITERIOS DE EVALUACIÓN INFORMÁTICOS</a:t>
            </a:r>
            <a:endParaRPr lang="es-MX" sz="4000" dirty="0">
              <a:solidFill>
                <a:srgbClr val="FFFFFF"/>
              </a:solidFill>
            </a:endParaRPr>
          </a:p>
        </p:txBody>
      </p:sp>
      <p:graphicFrame>
        <p:nvGraphicFramePr>
          <p:cNvPr id="5" name="Marcador de contenido 2">
            <a:extLst>
              <a:ext uri="{FF2B5EF4-FFF2-40B4-BE49-F238E27FC236}">
                <a16:creationId xmlns:a16="http://schemas.microsoft.com/office/drawing/2014/main" id="{FCE8FBC0-326C-80DA-6654-60D734F2E545}"/>
              </a:ext>
            </a:extLst>
          </p:cNvPr>
          <p:cNvGraphicFramePr>
            <a:graphicFrameLocks noGrp="1"/>
          </p:cNvGraphicFramePr>
          <p:nvPr>
            <p:ph idx="1"/>
            <p:extLst>
              <p:ext uri="{D42A27DB-BD31-4B8C-83A1-F6EECF244321}">
                <p14:modId xmlns:p14="http://schemas.microsoft.com/office/powerpoint/2010/main" val="2659992880"/>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09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686834" y="1153572"/>
            <a:ext cx="3200400" cy="4461163"/>
          </a:xfrm>
        </p:spPr>
        <p:txBody>
          <a:bodyPr>
            <a:normAutofit/>
          </a:bodyPr>
          <a:lstStyle/>
          <a:p>
            <a:r>
              <a:rPr lang="es-MX" sz="3400" b="1" dirty="0">
                <a:solidFill>
                  <a:srgbClr val="FFFFFF"/>
                </a:solidFill>
                <a:effectLst/>
                <a:latin typeface="Arial" panose="020B0604020202020204" pitchFamily="34" charset="0"/>
                <a:ea typeface="Calibri" panose="020F0502020204030204" pitchFamily="34" charset="0"/>
              </a:rPr>
              <a:t>CRITERIOS DE EVALUACIÓNCULTURA ECOLÓGICA Y DEL MEDIO AMBIENTE.</a:t>
            </a:r>
            <a:endParaRPr lang="es-MX" sz="3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s-MX" dirty="0">
                <a:effectLst/>
                <a:latin typeface="Arial" panose="020B0604020202020204" pitchFamily="34" charset="0"/>
                <a:ea typeface="Calibri" panose="020F0502020204030204" pitchFamily="34" charset="0"/>
                <a:cs typeface="Times New Roman" panose="02020603050405020304" pitchFamily="18" charset="0"/>
              </a:rPr>
              <a:t>Innovación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s-MX" dirty="0">
                <a:effectLst/>
                <a:latin typeface="Arial" panose="020B0604020202020204" pitchFamily="34" charset="0"/>
                <a:ea typeface="Calibri" panose="020F0502020204030204" pitchFamily="34" charset="0"/>
                <a:cs typeface="Times New Roman" panose="02020603050405020304" pitchFamily="18" charset="0"/>
              </a:rPr>
              <a:t>Actualidad</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s-MX" dirty="0">
                <a:effectLst/>
                <a:latin typeface="Arial" panose="020B0604020202020204" pitchFamily="34" charset="0"/>
                <a:ea typeface="Calibri" panose="020F0502020204030204" pitchFamily="34" charset="0"/>
                <a:cs typeface="Times New Roman" panose="02020603050405020304" pitchFamily="18" charset="0"/>
              </a:rPr>
              <a:t>Metodología empleada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s-MX" dirty="0">
                <a:effectLst/>
                <a:latin typeface="Arial" panose="020B0604020202020204" pitchFamily="34" charset="0"/>
                <a:ea typeface="Calibri" panose="020F0502020204030204" pitchFamily="34" charset="0"/>
                <a:cs typeface="Times New Roman" panose="02020603050405020304" pitchFamily="18" charset="0"/>
              </a:rPr>
              <a:t>Impacto social</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s-MX" dirty="0">
                <a:effectLst/>
                <a:latin typeface="Arial" panose="020B0604020202020204" pitchFamily="34" charset="0"/>
                <a:ea typeface="Calibri" panose="020F0502020204030204" pitchFamily="34" charset="0"/>
                <a:cs typeface="Times New Roman" panose="02020603050405020304" pitchFamily="18" charset="0"/>
              </a:rPr>
              <a:t>Posibilidad de desarrollo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s-MX" dirty="0">
                <a:effectLst/>
                <a:latin typeface="Arial" panose="020B0604020202020204" pitchFamily="34" charset="0"/>
                <a:ea typeface="Calibri" panose="020F0502020204030204" pitchFamily="34" charset="0"/>
                <a:cs typeface="Times New Roman" panose="02020603050405020304" pitchFamily="18" charset="0"/>
              </a:rPr>
              <a:t>Costo - Beneficio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spcAft>
                <a:spcPts val="1000"/>
              </a:spcAft>
              <a:buFont typeface="+mj-lt"/>
              <a:buAutoNum type="arabicPeriod"/>
            </a:pPr>
            <a:r>
              <a:rPr lang="es-MX" dirty="0">
                <a:effectLst/>
                <a:latin typeface="Arial" panose="020B0604020202020204" pitchFamily="34" charset="0"/>
                <a:ea typeface="Calibri" panose="020F0502020204030204" pitchFamily="34" charset="0"/>
                <a:cs typeface="Times New Roman" panose="02020603050405020304" pitchFamily="18" charset="0"/>
              </a:rPr>
              <a:t>Dinámica de la exposición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062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956826" y="1112969"/>
            <a:ext cx="2461482" cy="3909407"/>
          </a:xfrm>
        </p:spPr>
        <p:txBody>
          <a:bodyPr>
            <a:normAutofit/>
          </a:bodyPr>
          <a:lstStyle/>
          <a:p>
            <a:pPr>
              <a:spcAft>
                <a:spcPts val="1000"/>
              </a:spcAft>
            </a:pPr>
            <a:r>
              <a:rPr lang="es-MX" sz="2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Conceptos de calificación para los Prototipos</a:t>
            </a:r>
            <a:endParaRPr lang="es-MX"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4963440" y="341194"/>
            <a:ext cx="6390360" cy="6237027"/>
          </a:xfrm>
        </p:spPr>
        <p:txBody>
          <a:bodyPr anchor="t">
            <a:normAutofit fontScale="92500" lnSpcReduction="10000"/>
          </a:bodyPr>
          <a:lstStyle/>
          <a:p>
            <a:pPr marL="342900" lvl="0" indent="-342900" algn="just">
              <a:spcAft>
                <a:spcPts val="1000"/>
              </a:spcAft>
              <a:buSzPts val="1150"/>
              <a:buFont typeface="Symbol" panose="05050102010706020507" pitchFamily="18" charset="2"/>
              <a:buChar char=""/>
            </a:pPr>
            <a:r>
              <a:rPr lang="es-MX" sz="2400" b="1" dirty="0">
                <a:effectLst/>
                <a:latin typeface="Arial" panose="020B0604020202020204" pitchFamily="34" charset="0"/>
                <a:ea typeface="Calibri" panose="020F0502020204030204" pitchFamily="34" charset="0"/>
                <a:cs typeface="Times New Roman" panose="02020603050405020304" pitchFamily="18" charset="0"/>
              </a:rPr>
              <a:t>Innovación</a:t>
            </a:r>
            <a:r>
              <a:rPr lang="es-MX" sz="2400" dirty="0">
                <a:effectLst/>
                <a:latin typeface="Arial" panose="020B0604020202020204" pitchFamily="34" charset="0"/>
                <a:ea typeface="Calibri" panose="020F0502020204030204" pitchFamily="34" charset="0"/>
                <a:cs typeface="Times New Roman" panose="02020603050405020304" pitchFamily="18" charset="0"/>
              </a:rPr>
              <a:t>, son mejoras al diseño de un producto ya existente  para incrementar  su  funcionalidad.</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150"/>
              <a:buFont typeface="Symbol" panose="05050102010706020507" pitchFamily="18" charset="2"/>
              <a:buChar char=""/>
            </a:pPr>
            <a:r>
              <a:rPr lang="es-MX" sz="2400" b="1" dirty="0">
                <a:effectLst/>
                <a:latin typeface="Arial" panose="020B0604020202020204" pitchFamily="34" charset="0"/>
                <a:ea typeface="Calibri" panose="020F0502020204030204" pitchFamily="34" charset="0"/>
                <a:cs typeface="Times New Roman" panose="02020603050405020304" pitchFamily="18" charset="0"/>
              </a:rPr>
              <a:t>Actualidad</a:t>
            </a:r>
            <a:r>
              <a:rPr lang="es-MX" sz="2400" dirty="0">
                <a:effectLst/>
                <a:latin typeface="Arial" panose="020B0604020202020204" pitchFamily="34" charset="0"/>
                <a:ea typeface="Calibri" panose="020F0502020204030204" pitchFamily="34" charset="0"/>
                <a:cs typeface="Times New Roman" panose="02020603050405020304" pitchFamily="18" charset="0"/>
              </a:rPr>
              <a:t>, evalúa si el prototipo satisface alguna necesidad industrial, comercial o del entorno social.</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MX" sz="2400" dirty="0">
                <a:effectLst/>
                <a:latin typeface="Arial" panose="020B0604020202020204" pitchFamily="34" charset="0"/>
                <a:ea typeface="Calibri" panose="020F0502020204030204" pitchFamily="34" charset="0"/>
                <a:cs typeface="Times New Roman" panose="02020603050405020304" pitchFamily="18" charset="0"/>
              </a:rPr>
              <a:t> </a:t>
            </a:r>
            <a:r>
              <a:rPr lang="es-MX" sz="2400" b="1" dirty="0">
                <a:effectLst/>
                <a:latin typeface="Arial" panose="020B0604020202020204" pitchFamily="34" charset="0"/>
                <a:ea typeface="Calibri" panose="020F0502020204030204" pitchFamily="34" charset="0"/>
                <a:cs typeface="Times New Roman" panose="02020603050405020304" pitchFamily="18" charset="0"/>
              </a:rPr>
              <a:t>Dinámica de exposición del prototipo</a:t>
            </a:r>
            <a:r>
              <a:rPr lang="es-MX" sz="2400" dirty="0">
                <a:effectLst/>
                <a:latin typeface="Arial" panose="020B0604020202020204" pitchFamily="34" charset="0"/>
                <a:ea typeface="Calibri" panose="020F0502020204030204" pitchFamily="34" charset="0"/>
                <a:cs typeface="Times New Roman" panose="02020603050405020304" pitchFamily="18" charset="0"/>
              </a:rPr>
              <a:t>, seguridad de conceptos expuestos, claridad, entre otros.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MX" sz="2400" b="1" dirty="0">
                <a:effectLst/>
                <a:latin typeface="Arial" panose="020B0604020202020204" pitchFamily="34" charset="0"/>
                <a:ea typeface="Calibri" panose="020F0502020204030204" pitchFamily="34" charset="0"/>
                <a:cs typeface="Times New Roman" panose="02020603050405020304" pitchFamily="18" charset="0"/>
              </a:rPr>
              <a:t>Costo - Beneficio</a:t>
            </a:r>
            <a:r>
              <a:rPr lang="es-MX" sz="2400" dirty="0">
                <a:effectLst/>
                <a:latin typeface="Arial" panose="020B0604020202020204" pitchFamily="34" charset="0"/>
                <a:ea typeface="Calibri" panose="020F0502020204030204" pitchFamily="34" charset="0"/>
                <a:cs typeface="Times New Roman" panose="02020603050405020304" pitchFamily="18" charset="0"/>
              </a:rPr>
              <a:t>, considera el análisis de costos de todos los insumas necesarios, para la producción del bien, en relación con la cuantificación de los beneficios económicos que se obtendrían con su implantación.</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MX" sz="2400" b="1" dirty="0">
                <a:effectLst/>
                <a:latin typeface="Arial" panose="020B0604020202020204" pitchFamily="34" charset="0"/>
                <a:ea typeface="Calibri" panose="020F0502020204030204" pitchFamily="34" charset="0"/>
                <a:cs typeface="Times New Roman" panose="02020603050405020304" pitchFamily="18" charset="0"/>
              </a:rPr>
              <a:t>Posibilidad de desarrollo</a:t>
            </a:r>
            <a:r>
              <a:rPr lang="es-MX" sz="2400" dirty="0">
                <a:effectLst/>
                <a:latin typeface="Arial" panose="020B0604020202020204" pitchFamily="34" charset="0"/>
                <a:ea typeface="Calibri" panose="020F0502020204030204" pitchFamily="34" charset="0"/>
                <a:cs typeface="Times New Roman" panose="02020603050405020304" pitchFamily="18" charset="0"/>
              </a:rPr>
              <a:t>, considera la posibilidad de reproducción para auto equipamiento, mejorando funcionalidad y costos.</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sz="16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36406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956826" y="1112969"/>
            <a:ext cx="3937298" cy="4166010"/>
          </a:xfrm>
        </p:spPr>
        <p:txBody>
          <a:bodyPr>
            <a:normAutofit/>
          </a:bodyPr>
          <a:lstStyle/>
          <a:p>
            <a:pPr>
              <a:spcAft>
                <a:spcPts val="1000"/>
              </a:spcAft>
            </a:pPr>
            <a:r>
              <a:rPr lang="es-MX" sz="2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Conceptos de calificación para los Prototipos</a:t>
            </a:r>
            <a:endParaRPr lang="es-MX"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5326686" y="286603"/>
            <a:ext cx="6027114" cy="6387151"/>
          </a:xfrm>
        </p:spPr>
        <p:txBody>
          <a:bodyPr anchor="t">
            <a:normAutofit fontScale="62500" lnSpcReduction="20000"/>
          </a:bodyPr>
          <a:lstStyle/>
          <a:p>
            <a:pPr algn="just">
              <a:spcAft>
                <a:spcPts val="1000"/>
              </a:spcAft>
            </a:pPr>
            <a:r>
              <a:rPr lang="es-MX" sz="3200" dirty="0">
                <a:effectLst/>
                <a:latin typeface="Arial" panose="020B0604020202020204" pitchFamily="34" charset="0"/>
                <a:ea typeface="Calibri" panose="020F0502020204030204" pitchFamily="34" charset="0"/>
                <a:cs typeface="Times New Roman" panose="02020603050405020304" pitchFamily="18" charset="0"/>
              </a:rPr>
              <a:t> </a:t>
            </a:r>
            <a:r>
              <a:rPr lang="es-MX" sz="3200" b="1" dirty="0">
                <a:effectLst/>
                <a:latin typeface="Arial" panose="020B0604020202020204" pitchFamily="34" charset="0"/>
                <a:ea typeface="Calibri" panose="020F0502020204030204" pitchFamily="34" charset="0"/>
              </a:rPr>
              <a:t>Operación</a:t>
            </a:r>
            <a:r>
              <a:rPr lang="es-MX" sz="3200" dirty="0">
                <a:effectLst/>
                <a:latin typeface="Arial" panose="020B0604020202020204" pitchFamily="34" charset="0"/>
                <a:ea typeface="Calibri" panose="020F0502020204030204" pitchFamily="34" charset="0"/>
              </a:rPr>
              <a:t>, considera que el equipo deberá funcionar adecuadamente de acuerdo a los objetivos para los que fue creado.</a:t>
            </a:r>
          </a:p>
          <a:p>
            <a:pPr algn="just">
              <a:spcAft>
                <a:spcPts val="1000"/>
              </a:spcAft>
            </a:pPr>
            <a:r>
              <a:rPr lang="es-MX" sz="3200" b="1" dirty="0">
                <a:effectLst/>
                <a:latin typeface="Arial" panose="020B0604020202020204" pitchFamily="34" charset="0"/>
                <a:ea typeface="Calibri" panose="020F0502020204030204" pitchFamily="34" charset="0"/>
                <a:cs typeface="Times New Roman" panose="02020603050405020304" pitchFamily="18" charset="0"/>
              </a:rPr>
              <a:t>Metodología empleada</a:t>
            </a:r>
            <a:r>
              <a:rPr lang="es-MX" sz="3200" dirty="0">
                <a:effectLst/>
                <a:latin typeface="Arial" panose="020B0604020202020204" pitchFamily="34" charset="0"/>
                <a:ea typeface="Calibri" panose="020F0502020204030204" pitchFamily="34" charset="0"/>
                <a:cs typeface="Times New Roman" panose="02020603050405020304" pitchFamily="18" charset="0"/>
              </a:rPr>
              <a:t>, los métodos deberán ser acordes al tipo de investigación.</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MX" sz="3200" b="1" dirty="0">
                <a:effectLst/>
                <a:latin typeface="Arial" panose="020B0604020202020204" pitchFamily="34" charset="0"/>
                <a:ea typeface="Calibri" panose="020F0502020204030204" pitchFamily="34" charset="0"/>
                <a:cs typeface="Times New Roman" panose="02020603050405020304" pitchFamily="18" charset="0"/>
              </a:rPr>
              <a:t>Impacto Social</a:t>
            </a:r>
            <a:r>
              <a:rPr lang="es-MX" sz="3200" dirty="0">
                <a:effectLst/>
                <a:latin typeface="Arial" panose="020B0604020202020204" pitchFamily="34" charset="0"/>
                <a:ea typeface="Calibri" panose="020F0502020204030204" pitchFamily="34" charset="0"/>
                <a:cs typeface="Times New Roman" panose="02020603050405020304" pitchFamily="18" charset="0"/>
              </a:rPr>
              <a:t>, logros y beneficios que aporta a la comunidad.</a:t>
            </a:r>
          </a:p>
          <a:p>
            <a:pPr algn="just">
              <a:spcAft>
                <a:spcPts val="1000"/>
              </a:spcAft>
            </a:pPr>
            <a:r>
              <a:rPr lang="es-MX" sz="3200" b="1" dirty="0">
                <a:effectLst/>
                <a:latin typeface="Arial" panose="020B0604020202020204" pitchFamily="34" charset="0"/>
                <a:ea typeface="Calibri" panose="020F0502020204030204" pitchFamily="34" charset="0"/>
                <a:cs typeface="Times New Roman" panose="02020603050405020304" pitchFamily="18" charset="0"/>
              </a:rPr>
              <a:t>Herramienta    de   desarrollo</a:t>
            </a:r>
            <a:r>
              <a:rPr lang="es-MX" sz="3200" dirty="0">
                <a:effectLst/>
                <a:latin typeface="Arial" panose="020B0604020202020204" pitchFamily="34" charset="0"/>
                <a:ea typeface="Calibri" panose="020F0502020204030204" pitchFamily="34" charset="0"/>
                <a:cs typeface="Times New Roman" panose="02020603050405020304" pitchFamily="18" charset="0"/>
              </a:rPr>
              <a:t>,   considera    el   lenguaje   de   computadora    o apoyo de software utilizado para crear la aplicación. Por ejemplo, aquellos que permiten la programación orientada   a   objetos,   eventos,   interface gráfica u otros.</a:t>
            </a:r>
          </a:p>
          <a:p>
            <a:pPr algn="just">
              <a:spcAft>
                <a:spcPts val="1000"/>
              </a:spcAft>
            </a:pPr>
            <a:r>
              <a:rPr lang="es-MX" sz="3200" b="1" dirty="0">
                <a:effectLst/>
                <a:latin typeface="Arial" panose="020B0604020202020204" pitchFamily="34" charset="0"/>
                <a:ea typeface="Calibri" panose="020F0502020204030204" pitchFamily="34" charset="0"/>
                <a:cs typeface="Times New Roman" panose="02020603050405020304" pitchFamily="18" charset="0"/>
              </a:rPr>
              <a:t>Presentación del programa generado</a:t>
            </a:r>
            <a:r>
              <a:rPr lang="es-MX" sz="3200" dirty="0">
                <a:effectLst/>
                <a:latin typeface="Arial" panose="020B0604020202020204" pitchFamily="34" charset="0"/>
                <a:ea typeface="Calibri" panose="020F0502020204030204" pitchFamily="34" charset="0"/>
                <a:cs typeface="Times New Roman" panose="02020603050405020304" pitchFamily="18" charset="0"/>
              </a:rPr>
              <a:t>, considera el diseño de la interface con el usuario, estándares de color y disposición de los elementos en la pantalla, así como los archivos de ayuda en línea del programa entre otros.</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MX" sz="3200" b="1" dirty="0">
                <a:effectLst/>
                <a:latin typeface="Arial" panose="020B0604020202020204" pitchFamily="34" charset="0"/>
                <a:ea typeface="Calibri" panose="020F0502020204030204" pitchFamily="34" charset="0"/>
                <a:cs typeface="Times New Roman" panose="02020603050405020304" pitchFamily="18" charset="0"/>
              </a:rPr>
              <a:t>Aplicación</a:t>
            </a:r>
            <a:r>
              <a:rPr lang="es-MX" sz="3200" dirty="0">
                <a:effectLst/>
                <a:latin typeface="Arial" panose="020B0604020202020204" pitchFamily="34" charset="0"/>
                <a:ea typeface="Calibri" panose="020F0502020204030204" pitchFamily="34" charset="0"/>
                <a:cs typeface="Times New Roman" panose="02020603050405020304" pitchFamily="18" charset="0"/>
              </a:rPr>
              <a:t>, considera la   cobertura   del    prototipo. Como ejemplo: aplicación educativa, industrial, comercial u otros.</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sz="13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095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248604" y="1655724"/>
            <a:ext cx="4036334" cy="1193800"/>
          </a:xfrm>
        </p:spPr>
        <p:txBody>
          <a:bodyPr vert="horz" lIns="91440" tIns="45720" rIns="91440" bIns="45720" rtlCol="0" anchor="t">
            <a:normAutofit fontScale="90000"/>
          </a:bodyPr>
          <a:lstStyle/>
          <a:p>
            <a:pPr>
              <a:spcAft>
                <a:spcPts val="1000"/>
              </a:spcAft>
            </a:pPr>
            <a:r>
              <a:rPr lang="en-US" sz="2800" b="1" kern="1200" dirty="0">
                <a:solidFill>
                  <a:schemeClr val="tx1"/>
                </a:solidFill>
                <a:effectLst/>
                <a:latin typeface="+mj-lt"/>
                <a:ea typeface="+mj-ea"/>
                <a:cs typeface="+mj-cs"/>
              </a:rPr>
              <a:t>ELEMENTOS PARA LA FORMULACIÓN DE PROTOTIPOS</a:t>
            </a:r>
            <a:endParaRPr lang="en-US" sz="2800" kern="1200" dirty="0">
              <a:solidFill>
                <a:schemeClr val="tx1"/>
              </a:solidFill>
              <a:effectLst/>
              <a:latin typeface="+mj-lt"/>
              <a:ea typeface="+mj-ea"/>
              <a:cs typeface="+mj-cs"/>
            </a:endParaRPr>
          </a:p>
        </p:txBody>
      </p:sp>
      <p:grpSp>
        <p:nvGrpSpPr>
          <p:cNvPr id="87" name="Group 8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88" name="Rectangle 8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Marcador de contenido 2">
            <a:extLst>
              <a:ext uri="{FF2B5EF4-FFF2-40B4-BE49-F238E27FC236}">
                <a16:creationId xmlns:a16="http://schemas.microsoft.com/office/drawing/2014/main" id="{F982B4FF-09FA-E68F-1954-A34A49906CBE}"/>
              </a:ext>
            </a:extLst>
          </p:cNvPr>
          <p:cNvGraphicFramePr>
            <a:graphicFrameLocks noGrp="1"/>
          </p:cNvGraphicFramePr>
          <p:nvPr>
            <p:ph idx="1"/>
            <p:extLst>
              <p:ext uri="{D42A27DB-BD31-4B8C-83A1-F6EECF244321}">
                <p14:modId xmlns:p14="http://schemas.microsoft.com/office/powerpoint/2010/main" val="185300340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77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686834" y="1153572"/>
            <a:ext cx="3200400" cy="4461163"/>
          </a:xfrm>
        </p:spPr>
        <p:txBody>
          <a:bodyPr>
            <a:normAutofit/>
          </a:bodyPr>
          <a:lstStyle/>
          <a:p>
            <a:pPr>
              <a:spcAft>
                <a:spcPts val="1000"/>
              </a:spcAft>
            </a:pPr>
            <a:r>
              <a:rPr lang="en-US" sz="4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RESUMEN DEL PROYECTO</a:t>
            </a:r>
            <a:endParaRPr lang="es-MX" sz="4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4447308" y="591344"/>
            <a:ext cx="6906491" cy="5585619"/>
          </a:xfrm>
        </p:spPr>
        <p:txBody>
          <a:bodyPr anchor="ctr">
            <a:normAutofit/>
          </a:bodyPr>
          <a:lstStyle/>
          <a:p>
            <a:pPr algn="just">
              <a:spcAft>
                <a:spcPts val="1000"/>
              </a:spcAft>
            </a:pPr>
            <a:r>
              <a:rPr lang="es-MX" dirty="0">
                <a:effectLst/>
                <a:latin typeface="Arial" panose="020B0604020202020204" pitchFamily="34" charset="0"/>
                <a:ea typeface="Calibri" panose="020F0502020204030204" pitchFamily="34" charset="0"/>
                <a:cs typeface="Times New Roman" panose="02020603050405020304" pitchFamily="18" charset="0"/>
              </a:rPr>
              <a:t>Debe contener una síntesis del proyecto, registrando únicamente las ideas principales del problema por resolver, su aplicación, la viabilidad técnica, social y financiera y el costo total. El resumen no debe ocupar más de tres cuartillas (hoja tamaño carta).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p>
        </p:txBody>
      </p:sp>
    </p:spTree>
    <p:extLst>
      <p:ext uri="{BB962C8B-B14F-4D97-AF65-F5344CB8AC3E}">
        <p14:creationId xmlns:p14="http://schemas.microsoft.com/office/powerpoint/2010/main" val="2793802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686834" y="1153572"/>
            <a:ext cx="3200400" cy="4461163"/>
          </a:xfrm>
        </p:spPr>
        <p:txBody>
          <a:bodyPr>
            <a:normAutofit/>
          </a:bodyPr>
          <a:lstStyle/>
          <a:p>
            <a:pPr>
              <a:spcAft>
                <a:spcPts val="1000"/>
              </a:spcAft>
            </a:pPr>
            <a:r>
              <a:rPr lang="es-MX" b="1">
                <a:solidFill>
                  <a:srgbClr val="FFFFFF"/>
                </a:solidFill>
                <a:effectLst/>
                <a:latin typeface="Arial" panose="020B0604020202020204" pitchFamily="34" charset="0"/>
                <a:ea typeface="Calibri" panose="020F0502020204030204" pitchFamily="34" charset="0"/>
              </a:rPr>
              <a:t>OBJETIVO </a:t>
            </a:r>
            <a:endParaRPr lang="es-MX">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4447308" y="591344"/>
            <a:ext cx="6906491" cy="5585619"/>
          </a:xfrm>
        </p:spPr>
        <p:txBody>
          <a:bodyPr anchor="ctr">
            <a:normAutofit/>
          </a:bodyPr>
          <a:lstStyle/>
          <a:p>
            <a:pPr algn="just">
              <a:spcAft>
                <a:spcPts val="1000"/>
              </a:spcAft>
            </a:pPr>
            <a:r>
              <a:rPr lang="es-MX" dirty="0">
                <a:effectLst/>
                <a:latin typeface="Arial" panose="020B0604020202020204" pitchFamily="34" charset="0"/>
                <a:ea typeface="Calibri" panose="020F0502020204030204" pitchFamily="34" charset="0"/>
                <a:cs typeface="Times New Roman" panose="02020603050405020304" pitchFamily="18" charset="0"/>
              </a:rPr>
              <a:t>Describe el problema o la necesidad que se pretende resolver con lo que se propone el proyecto sus metas cuantitativas y cualitativamente, analizado desde una perspectiva de solución, enfocado en una región específica y mostrar su impacto social.</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p>
        </p:txBody>
      </p:sp>
    </p:spTree>
    <p:extLst>
      <p:ext uri="{BB962C8B-B14F-4D97-AF65-F5344CB8AC3E}">
        <p14:creationId xmlns:p14="http://schemas.microsoft.com/office/powerpoint/2010/main" val="201407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8AA7E-C6D4-A0EF-CFFF-FE0B4079A1DA}"/>
              </a:ext>
            </a:extLst>
          </p:cNvPr>
          <p:cNvSpPr>
            <a:spLocks noGrp="1"/>
          </p:cNvSpPr>
          <p:nvPr>
            <p:ph type="title"/>
          </p:nvPr>
        </p:nvSpPr>
        <p:spPr/>
        <p:txBody>
          <a:bodyPr/>
          <a:lstStyle/>
          <a:p>
            <a:pPr algn="ctr"/>
            <a:r>
              <a:rPr lang="es-MX" dirty="0"/>
              <a:t>¿Qué es un proyecto?</a:t>
            </a:r>
          </a:p>
        </p:txBody>
      </p:sp>
      <p:sp>
        <p:nvSpPr>
          <p:cNvPr id="3" name="Marcador de contenido 2">
            <a:extLst>
              <a:ext uri="{FF2B5EF4-FFF2-40B4-BE49-F238E27FC236}">
                <a16:creationId xmlns:a16="http://schemas.microsoft.com/office/drawing/2014/main" id="{548DE91C-8E61-CBD7-77C0-2C0D2341FE32}"/>
              </a:ext>
            </a:extLst>
          </p:cNvPr>
          <p:cNvSpPr>
            <a:spLocks noGrp="1"/>
          </p:cNvSpPr>
          <p:nvPr>
            <p:ph idx="1"/>
          </p:nvPr>
        </p:nvSpPr>
        <p:spPr/>
        <p:txBody>
          <a:bodyPr/>
          <a:lstStyle/>
          <a:p>
            <a:pPr algn="just"/>
            <a:r>
              <a:rPr lang="es-MX" dirty="0"/>
              <a:t>Un proyecto es una planificación, que consiste en un conjunto de actividades a realizar de manera articulada entre sí, con el fin de producir determinados bienes o servicios capaces de satisfacer necesidades o resolver problemas, dentro de los límites de un presupuesto y de un periodo de tiempo dados. (</a:t>
            </a:r>
            <a:r>
              <a:rPr lang="es-MX" dirty="0" err="1"/>
              <a:t>padid</a:t>
            </a:r>
            <a:r>
              <a:rPr lang="es-MX" dirty="0"/>
              <a:t>, 2016)</a:t>
            </a:r>
          </a:p>
        </p:txBody>
      </p:sp>
    </p:spTree>
    <p:extLst>
      <p:ext uri="{BB962C8B-B14F-4D97-AF65-F5344CB8AC3E}">
        <p14:creationId xmlns:p14="http://schemas.microsoft.com/office/powerpoint/2010/main" val="2492398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1389278" y="1233241"/>
            <a:ext cx="3240506" cy="4064628"/>
          </a:xfrm>
        </p:spPr>
        <p:txBody>
          <a:bodyPr>
            <a:normAutofit/>
          </a:bodyPr>
          <a:lstStyle/>
          <a:p>
            <a:pPr>
              <a:spcAft>
                <a:spcPts val="1000"/>
              </a:spcAft>
            </a:pPr>
            <a:r>
              <a:rPr lang="es-MX" sz="2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PLANTEAMIENTO DEL PROBLEMA A RESOLVER</a:t>
            </a:r>
            <a:br>
              <a:rPr lang="es-MX"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s-MX" sz="2800" b="1">
                <a:solidFill>
                  <a:srgbClr val="FFFFFF"/>
                </a:solidFill>
                <a:effectLst/>
                <a:latin typeface="Arial" panose="020B0604020202020204" pitchFamily="34" charset="0"/>
                <a:ea typeface="Calibri" panose="020F0502020204030204" pitchFamily="34" charset="0"/>
              </a:rPr>
              <a:t> </a:t>
            </a:r>
            <a:endParaRPr lang="es-MX"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6096000" y="820880"/>
            <a:ext cx="5257799" cy="4889350"/>
          </a:xfrm>
        </p:spPr>
        <p:txBody>
          <a:bodyPr anchor="t">
            <a:normAutofit/>
          </a:bodyPr>
          <a:lstStyle/>
          <a:p>
            <a:pPr algn="just">
              <a:spcAft>
                <a:spcPts val="1000"/>
              </a:spcAft>
            </a:pPr>
            <a:r>
              <a:rPr lang="es-MX" dirty="0">
                <a:effectLst/>
                <a:latin typeface="Arial" panose="020B0604020202020204" pitchFamily="34" charset="0"/>
                <a:ea typeface="Calibri" panose="020F0502020204030204" pitchFamily="34" charset="0"/>
                <a:cs typeface="Times New Roman" panose="02020603050405020304" pitchFamily="18" charset="0"/>
              </a:rPr>
              <a:t>Es una descripción del problema detectado, el cual se va resolver total o parcialmente al efectuar las acciones que propone el proyecto.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6805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686834" y="1153572"/>
            <a:ext cx="3200400" cy="4461163"/>
          </a:xfrm>
        </p:spPr>
        <p:txBody>
          <a:bodyPr>
            <a:normAutofit/>
          </a:bodyPr>
          <a:lstStyle/>
          <a:p>
            <a:pPr>
              <a:spcAft>
                <a:spcPts val="1000"/>
              </a:spcAft>
            </a:pPr>
            <a:r>
              <a:rPr lang="es-MX" sz="3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DESCRIPCIÓN Y ANÁLISIS DE INNOVACIÓN DEL PROYECTO</a:t>
            </a:r>
            <a:br>
              <a:rPr lang="es-MX" sz="3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s-MX" sz="3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s-MX" sz="3400" b="1">
                <a:solidFill>
                  <a:srgbClr val="FFFFFF"/>
                </a:solidFill>
                <a:effectLst/>
                <a:latin typeface="Arial" panose="020B0604020202020204" pitchFamily="34" charset="0"/>
                <a:ea typeface="Calibri" panose="020F0502020204030204" pitchFamily="34" charset="0"/>
              </a:rPr>
              <a:t> </a:t>
            </a:r>
            <a:endParaRPr lang="es-MX" sz="34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4167272" y="591344"/>
            <a:ext cx="7186527" cy="5585619"/>
          </a:xfrm>
        </p:spPr>
        <p:txBody>
          <a:bodyPr anchor="ctr">
            <a:normAutofit/>
          </a:bodyPr>
          <a:lstStyle/>
          <a:p>
            <a:pPr algn="just">
              <a:spcAft>
                <a:spcPts val="1000"/>
              </a:spcAft>
            </a:pPr>
            <a:r>
              <a:rPr lang="es-MX" dirty="0">
                <a:effectLst/>
                <a:latin typeface="Arial" panose="020B0604020202020204" pitchFamily="34" charset="0"/>
                <a:ea typeface="Calibri" panose="020F0502020204030204" pitchFamily="34" charset="0"/>
              </a:rPr>
              <a:t>Es la enunciación de las características del producto que se propone obtener al realizar el prototipo, la descripción de su funcionamiento, incorporando tecnologías y/o estrategias novedosas, y la forma en que se va a utilizar para resolver el problema.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p>
        </p:txBody>
      </p:sp>
    </p:spTree>
    <p:extLst>
      <p:ext uri="{BB962C8B-B14F-4D97-AF65-F5344CB8AC3E}">
        <p14:creationId xmlns:p14="http://schemas.microsoft.com/office/powerpoint/2010/main" val="181902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1389278" y="1233241"/>
            <a:ext cx="3240506" cy="4064628"/>
          </a:xfrm>
        </p:spPr>
        <p:txBody>
          <a:bodyPr>
            <a:normAutofit/>
          </a:bodyPr>
          <a:lstStyle/>
          <a:p>
            <a:pPr>
              <a:spcAft>
                <a:spcPts val="1000"/>
              </a:spcAft>
            </a:pPr>
            <a:r>
              <a:rPr lang="es-MX" sz="37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PROGRAMA DE TRABAJO</a:t>
            </a:r>
            <a:br>
              <a:rPr lang="es-MX"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s-MX"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s-MX"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s-MX" sz="3700" b="1">
                <a:solidFill>
                  <a:srgbClr val="FFFFFF"/>
                </a:solidFill>
                <a:effectLst/>
                <a:latin typeface="Arial" panose="020B0604020202020204" pitchFamily="34" charset="0"/>
                <a:ea typeface="Calibri" panose="020F0502020204030204" pitchFamily="34" charset="0"/>
              </a:rPr>
              <a:t> </a:t>
            </a:r>
            <a:endParaRPr lang="es-MX"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5698912" y="820880"/>
            <a:ext cx="5654887" cy="4889350"/>
          </a:xfrm>
        </p:spPr>
        <p:txBody>
          <a:bodyPr anchor="t">
            <a:normAutofit/>
          </a:bodyPr>
          <a:lstStyle/>
          <a:p>
            <a:pPr algn="just">
              <a:spcAft>
                <a:spcPts val="1000"/>
              </a:spcAft>
            </a:pPr>
            <a:r>
              <a:rPr lang="es-MX" dirty="0">
                <a:effectLst/>
                <a:latin typeface="Arial" panose="020B0604020202020204" pitchFamily="34" charset="0"/>
                <a:ea typeface="Calibri" panose="020F0502020204030204" pitchFamily="34" charset="0"/>
              </a:rPr>
              <a:t>Es la relación de todas las actividades calendarizadas y secuenciales (cronograma) que se deben realizar para obtener lo que se propone en el proyecto.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s-MX"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25751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1389278" y="1233241"/>
            <a:ext cx="3633098" cy="4064628"/>
          </a:xfrm>
        </p:spPr>
        <p:txBody>
          <a:bodyPr>
            <a:normAutofit/>
          </a:bodyPr>
          <a:lstStyle/>
          <a:p>
            <a:pPr>
              <a:spcAft>
                <a:spcPts val="1000"/>
              </a:spcAft>
            </a:pPr>
            <a:r>
              <a:rPr lang="es-MX" sz="3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PROCESO DE ELABORACIÓN                                                                                </a:t>
            </a:r>
            <a:br>
              <a:rPr lang="es-MX"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s-MX"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s-MX"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br>
              <a:rPr lang="es-MX"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s-MX" sz="3400" b="1" dirty="0">
                <a:solidFill>
                  <a:srgbClr val="FFFFFF"/>
                </a:solidFill>
                <a:effectLst/>
                <a:latin typeface="Arial" panose="020B0604020202020204" pitchFamily="34" charset="0"/>
                <a:ea typeface="Calibri" panose="020F0502020204030204" pitchFamily="34" charset="0"/>
              </a:rPr>
              <a:t> </a:t>
            </a:r>
            <a:endParaRPr lang="es-MX"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5176666" y="820880"/>
            <a:ext cx="6177134" cy="4889350"/>
          </a:xfrm>
        </p:spPr>
        <p:txBody>
          <a:bodyPr anchor="t">
            <a:normAutofit/>
          </a:bodyPr>
          <a:lstStyle/>
          <a:p>
            <a:pPr algn="just">
              <a:spcAft>
                <a:spcPts val="1000"/>
              </a:spcAft>
            </a:pPr>
            <a:r>
              <a:rPr lang="es-MX" dirty="0">
                <a:effectLst/>
                <a:latin typeface="Arial" panose="020B0604020202020204" pitchFamily="34" charset="0"/>
                <a:ea typeface="Calibri" panose="020F0502020204030204" pitchFamily="34" charset="0"/>
                <a:cs typeface="Times New Roman" panose="02020603050405020304" pitchFamily="18" charset="0"/>
              </a:rPr>
              <a:t>Es una secuencia lógica de las acciones que se requiere realizar para producir el bien que se propone en el proyecto (programa de producción), en caso de que se trate de un prototipo.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14042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9816DC-41E1-529F-5A74-DBC82F78A34A}"/>
              </a:ext>
            </a:extLst>
          </p:cNvPr>
          <p:cNvSpPr>
            <a:spLocks noGrp="1"/>
          </p:cNvSpPr>
          <p:nvPr>
            <p:ph type="title"/>
          </p:nvPr>
        </p:nvSpPr>
        <p:spPr>
          <a:xfrm>
            <a:off x="838200" y="1457905"/>
            <a:ext cx="5558489" cy="1325563"/>
          </a:xfrm>
        </p:spPr>
        <p:txBody>
          <a:bodyPr>
            <a:noAutofit/>
          </a:bodyPr>
          <a:lstStyle/>
          <a:p>
            <a:pPr>
              <a:spcAft>
                <a:spcPts val="1000"/>
              </a:spcAft>
            </a:pPr>
            <a:r>
              <a:rPr lang="es-MX" sz="3200" b="1" dirty="0">
                <a:effectLst/>
                <a:latin typeface="Arial" panose="020B0604020202020204" pitchFamily="34" charset="0"/>
                <a:ea typeface="Calibri" panose="020F0502020204030204" pitchFamily="34" charset="0"/>
                <a:cs typeface="Times New Roman" panose="02020603050405020304" pitchFamily="18" charset="0"/>
              </a:rPr>
              <a:t>DESGLOSE DE REQUERIMIENTOS DE RECURSOS HUMANOS Y MATERIALES</a:t>
            </a:r>
            <a:br>
              <a:rPr lang="es-MX" sz="3200" dirty="0">
                <a:effectLst/>
                <a:latin typeface="Calibri" panose="020F0502020204030204" pitchFamily="34" charset="0"/>
                <a:ea typeface="Calibri" panose="020F0502020204030204" pitchFamily="34" charset="0"/>
                <a:cs typeface="Times New Roman" panose="02020603050405020304" pitchFamily="18" charset="0"/>
              </a:rPr>
            </a:br>
            <a:br>
              <a:rPr lang="es-MX" sz="3200" dirty="0">
                <a:effectLst/>
                <a:latin typeface="Calibri" panose="020F0502020204030204" pitchFamily="34" charset="0"/>
                <a:ea typeface="Calibri" panose="020F0502020204030204" pitchFamily="34" charset="0"/>
                <a:cs typeface="Times New Roman" panose="02020603050405020304" pitchFamily="18" charset="0"/>
              </a:rPr>
            </a:br>
            <a:br>
              <a:rPr lang="es-MX" sz="3200" dirty="0">
                <a:effectLst/>
                <a:latin typeface="Calibri" panose="020F0502020204030204" pitchFamily="34" charset="0"/>
                <a:ea typeface="Calibri" panose="020F0502020204030204" pitchFamily="34" charset="0"/>
                <a:cs typeface="Times New Roman" panose="02020603050405020304" pitchFamily="18" charset="0"/>
              </a:rPr>
            </a:br>
            <a:br>
              <a:rPr lang="es-MX" sz="3200" dirty="0">
                <a:effectLst/>
                <a:latin typeface="Calibri" panose="020F0502020204030204" pitchFamily="34" charset="0"/>
                <a:ea typeface="Calibri" panose="020F0502020204030204" pitchFamily="34" charset="0"/>
                <a:cs typeface="Times New Roman" panose="02020603050405020304" pitchFamily="18" charset="0"/>
              </a:rPr>
            </a:br>
            <a:br>
              <a:rPr lang="es-MX" sz="3200" dirty="0">
                <a:effectLst/>
                <a:latin typeface="Calibri" panose="020F0502020204030204" pitchFamily="34" charset="0"/>
                <a:ea typeface="Calibri" panose="020F0502020204030204" pitchFamily="34" charset="0"/>
                <a:cs typeface="Times New Roman" panose="02020603050405020304" pitchFamily="18" charset="0"/>
              </a:rPr>
            </a:br>
            <a:r>
              <a:rPr lang="es-MX" sz="3200" b="1" dirty="0">
                <a:effectLst/>
                <a:latin typeface="Arial" panose="020B0604020202020204" pitchFamily="34" charset="0"/>
                <a:ea typeface="Calibri" panose="020F0502020204030204" pitchFamily="34" charset="0"/>
              </a:rPr>
              <a:t> </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838200" y="2929280"/>
            <a:ext cx="5558489" cy="3253156"/>
          </a:xfrm>
        </p:spPr>
        <p:txBody>
          <a:bodyPr>
            <a:normAutofit/>
          </a:bodyPr>
          <a:lstStyle/>
          <a:p>
            <a:pPr marL="0" marR="586740" indent="0" algn="just">
              <a:spcAft>
                <a:spcPts val="1000"/>
              </a:spcAft>
              <a:buNone/>
            </a:pPr>
            <a:r>
              <a:rPr lang="es-MX" dirty="0">
                <a:effectLst/>
                <a:latin typeface="Arial" panose="020B0604020202020204" pitchFamily="34" charset="0"/>
                <a:ea typeface="Calibri" panose="020F0502020204030204" pitchFamily="34" charset="0"/>
                <a:cs typeface="Times New Roman" panose="02020603050405020304" pitchFamily="18" charset="0"/>
              </a:rPr>
              <a:t>En este apartado se mencionan los recursos humanos y materiales necesarios para realizar el programa de trabajo del proyecto.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0" marR="586740" indent="0" algn="just">
              <a:spcAft>
                <a:spcPts val="1000"/>
              </a:spcAft>
              <a:buNone/>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166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ítulo 4">
            <a:extLst>
              <a:ext uri="{FF2B5EF4-FFF2-40B4-BE49-F238E27FC236}">
                <a16:creationId xmlns:a16="http://schemas.microsoft.com/office/drawing/2014/main" id="{EB8E238E-D5EC-39BD-B3EC-3DFFC94C914D}"/>
              </a:ext>
            </a:extLst>
          </p:cNvPr>
          <p:cNvSpPr>
            <a:spLocks noGrp="1"/>
          </p:cNvSpPr>
          <p:nvPr>
            <p:ph type="title"/>
          </p:nvPr>
        </p:nvSpPr>
        <p:spPr>
          <a:xfrm>
            <a:off x="838200" y="365125"/>
            <a:ext cx="10515600" cy="1325563"/>
          </a:xfrm>
        </p:spPr>
        <p:txBody>
          <a:bodyPr>
            <a:normAutofit/>
          </a:bodyPr>
          <a:lstStyle/>
          <a:p>
            <a:r>
              <a:rPr lang="es-MX" b="1">
                <a:effectLst/>
                <a:latin typeface="Arial" panose="020B0604020202020204" pitchFamily="34" charset="0"/>
                <a:ea typeface="Calibri" panose="020F0502020204030204" pitchFamily="34" charset="0"/>
                <a:cs typeface="Times New Roman" panose="02020603050405020304" pitchFamily="18" charset="0"/>
              </a:rPr>
              <a:t>COSTOS</a:t>
            </a:r>
            <a:br>
              <a:rPr lang="es-MX">
                <a:effectLst/>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327546" y="1132764"/>
            <a:ext cx="11308744" cy="5568287"/>
          </a:xfrm>
        </p:spPr>
        <p:txBody>
          <a:bodyPr>
            <a:normAutofit fontScale="92500"/>
          </a:bodyPr>
          <a:lstStyle/>
          <a:p>
            <a:pPr marL="0" marR="586740" indent="0" algn="just">
              <a:spcAft>
                <a:spcPts val="1000"/>
              </a:spcAft>
              <a:buNone/>
            </a:pPr>
            <a:r>
              <a:rPr lang="es-MX" sz="2400" dirty="0">
                <a:effectLst/>
                <a:latin typeface="Arial" panose="020B0604020202020204" pitchFamily="34" charset="0"/>
                <a:ea typeface="Calibri" panose="020F0502020204030204" pitchFamily="34" charset="0"/>
                <a:cs typeface="Times New Roman" panose="02020603050405020304" pitchFamily="18" charset="0"/>
              </a:rPr>
              <a:t>El presupuesto se constituye con los requerimientos financieros necesarios para desarrollar el proyecto.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Algunos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conceptos</a:t>
            </a:r>
            <a:r>
              <a:rPr lang="en-US" sz="2400" dirty="0">
                <a:effectLst/>
                <a:latin typeface="Arial" panose="020B0604020202020204" pitchFamily="34" charset="0"/>
                <a:ea typeface="Calibri" panose="020F0502020204030204" pitchFamily="34" charset="0"/>
                <a:cs typeface="Times New Roman" panose="02020603050405020304" pitchFamily="18" charset="0"/>
              </a:rPr>
              <a:t> de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gasto</a:t>
            </a:r>
            <a:r>
              <a:rPr lang="en-US" sz="2400" dirty="0">
                <a:effectLst/>
                <a:latin typeface="Arial" panose="020B0604020202020204" pitchFamily="34" charset="0"/>
                <a:ea typeface="Calibri" panose="020F0502020204030204" pitchFamily="34" charset="0"/>
                <a:cs typeface="Times New Roman" panose="02020603050405020304" pitchFamily="18" charset="0"/>
              </a:rPr>
              <a:t> que se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presupuestan</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en</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los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cs typeface="Times New Roman" panose="02020603050405020304" pitchFamily="18" charset="0"/>
              </a:rPr>
              <a:t>proyectos</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son:</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586740" lvl="0" indent="-342900" algn="just">
              <a:buFont typeface="+mj-lt"/>
              <a:buAutoNum type="alphaLcParenR"/>
            </a:pPr>
            <a:r>
              <a:rPr lang="en-US" sz="2400" dirty="0" err="1">
                <a:effectLst/>
                <a:latin typeface="Arial" panose="020B0604020202020204" pitchFamily="34" charset="0"/>
                <a:ea typeface="Calibri" panose="020F0502020204030204" pitchFamily="34" charset="0"/>
                <a:cs typeface="Times New Roman" panose="02020603050405020304" pitchFamily="18" charset="0"/>
              </a:rPr>
              <a:t>Compra</a:t>
            </a:r>
            <a:r>
              <a:rPr lang="en-US" sz="2400" dirty="0">
                <a:effectLst/>
                <a:latin typeface="Arial" panose="020B0604020202020204" pitchFamily="34" charset="0"/>
                <a:ea typeface="Calibri" panose="020F0502020204030204" pitchFamily="34" charset="0"/>
                <a:cs typeface="Times New Roman" panose="02020603050405020304" pitchFamily="18" charset="0"/>
              </a:rPr>
              <a:t> de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materia</a:t>
            </a:r>
            <a:r>
              <a:rPr lang="en-US" sz="2400" dirty="0">
                <a:effectLst/>
                <a:latin typeface="Arial" panose="020B0604020202020204" pitchFamily="34" charset="0"/>
                <a:ea typeface="Calibri" panose="020F0502020204030204" pitchFamily="34" charset="0"/>
                <a:cs typeface="Times New Roman" panose="02020603050405020304" pitchFamily="18" charset="0"/>
              </a:rPr>
              <a:t> prima.</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586740" lvl="0" indent="-342900" algn="just">
              <a:buFont typeface="+mj-lt"/>
              <a:buAutoNum type="alphaLcParenR"/>
            </a:pPr>
            <a:r>
              <a:rPr lang="en-US" sz="2400" dirty="0" err="1">
                <a:effectLst/>
                <a:latin typeface="Arial" panose="020B0604020202020204" pitchFamily="34" charset="0"/>
                <a:ea typeface="Calibri" panose="020F0502020204030204" pitchFamily="34" charset="0"/>
                <a:cs typeface="Times New Roman" panose="02020603050405020304" pitchFamily="18" charset="0"/>
              </a:rPr>
              <a:t>Compra</a:t>
            </a:r>
            <a:r>
              <a:rPr lang="en-US" sz="2400" dirty="0">
                <a:effectLst/>
                <a:latin typeface="Arial" panose="020B0604020202020204" pitchFamily="34" charset="0"/>
                <a:ea typeface="Calibri" panose="020F0502020204030204" pitchFamily="34" charset="0"/>
                <a:cs typeface="Times New Roman" panose="02020603050405020304" pitchFamily="18" charset="0"/>
              </a:rPr>
              <a:t>  de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componentes</a:t>
            </a:r>
            <a:r>
              <a:rPr lang="en-US" sz="2400" dirty="0">
                <a:effectLst/>
                <a:latin typeface="Arial" panose="020B0604020202020204" pitchFamily="34" charset="0"/>
                <a:ea typeface="Calibri" panose="020F0502020204030204" pitchFamily="34" charset="0"/>
                <a:cs typeface="Times New Roman" panose="02020603050405020304" pitchFamily="18" charset="0"/>
              </a:rPr>
              <a:t>  y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partes</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586740" lvl="0" indent="-342900" algn="just">
              <a:spcAft>
                <a:spcPts val="1000"/>
              </a:spcAft>
              <a:buFont typeface="+mj-lt"/>
              <a:buAutoNum type="alphaLcParenR"/>
            </a:pPr>
            <a:r>
              <a:rPr lang="es-MX" sz="2400" dirty="0">
                <a:effectLst/>
                <a:latin typeface="Arial" panose="020B0604020202020204" pitchFamily="34" charset="0"/>
                <a:ea typeface="Calibri" panose="020F0502020204030204" pitchFamily="34" charset="0"/>
                <a:cs typeface="Times New Roman" panose="02020603050405020304" pitchFamily="18" charset="0"/>
              </a:rPr>
              <a:t>Subcontratación para manufactura de componentes y partes, ensamble y acabados, entre otros. </a:t>
            </a:r>
          </a:p>
          <a:p>
            <a:pPr marL="342900" marR="586740" lvl="0" indent="-342900" algn="just">
              <a:spcAft>
                <a:spcPts val="1000"/>
              </a:spcAft>
              <a:buFont typeface="+mj-lt"/>
              <a:buAutoNum type="alphaLcParenR"/>
            </a:pPr>
            <a:r>
              <a:rPr lang="en-US" sz="2400" dirty="0" err="1">
                <a:effectLst/>
                <a:latin typeface="Arial" panose="020B0604020202020204" pitchFamily="34" charset="0"/>
                <a:ea typeface="Calibri" panose="020F0502020204030204" pitchFamily="34" charset="0"/>
                <a:cs typeface="Times New Roman" panose="02020603050405020304" pitchFamily="18" charset="0"/>
              </a:rPr>
              <a:t>Alquiler</a:t>
            </a:r>
            <a:r>
              <a:rPr lang="en-US" sz="2400" dirty="0">
                <a:effectLst/>
                <a:latin typeface="Arial" panose="020B0604020202020204" pitchFamily="34" charset="0"/>
                <a:ea typeface="Calibri" panose="020F0502020204030204" pitchFamily="34" charset="0"/>
                <a:cs typeface="Times New Roman" panose="02020603050405020304" pitchFamily="18" charset="0"/>
              </a:rPr>
              <a:t>  de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maquinaria</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i="1" dirty="0">
                <a:effectLst/>
                <a:latin typeface="Arial" panose="020B0604020202020204" pitchFamily="34" charset="0"/>
                <a:ea typeface="Calibri" panose="020F0502020204030204" pitchFamily="34" charset="0"/>
                <a:cs typeface="Times New Roman" panose="02020603050405020304" pitchFamily="18" charset="0"/>
              </a:rPr>
              <a:t>y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equipo</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586740" lvl="0" indent="-342900" algn="just">
              <a:spcAft>
                <a:spcPts val="1000"/>
              </a:spcAft>
              <a:buFont typeface="+mj-lt"/>
              <a:buAutoNum type="alphaLcParenR"/>
            </a:pPr>
            <a:r>
              <a:rPr lang="en-US" sz="2400" dirty="0" err="1">
                <a:effectLst/>
                <a:latin typeface="Arial" panose="020B0604020202020204" pitchFamily="34" charset="0"/>
                <a:ea typeface="Calibri" panose="020F0502020204030204" pitchFamily="34" charset="0"/>
                <a:cs typeface="Times New Roman" panose="02020603050405020304" pitchFamily="18" charset="0"/>
              </a:rPr>
              <a:t>Contratación</a:t>
            </a:r>
            <a:r>
              <a:rPr lang="en-US" sz="2400" dirty="0">
                <a:effectLst/>
                <a:latin typeface="Arial" panose="020B0604020202020204" pitchFamily="34" charset="0"/>
                <a:ea typeface="Calibri" panose="020F0502020204030204" pitchFamily="34" charset="0"/>
                <a:cs typeface="Times New Roman" panose="02020603050405020304" pitchFamily="18" charset="0"/>
              </a:rPr>
              <a:t> de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servicios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especializados</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56615" lvl="0" indent="-342900" algn="just">
              <a:spcAft>
                <a:spcPts val="1000"/>
              </a:spcAft>
              <a:buFont typeface="+mj-lt"/>
              <a:buAutoNum type="alphaLcParenR"/>
            </a:pPr>
            <a:r>
              <a:rPr lang="es-MX" sz="2400" dirty="0">
                <a:effectLst/>
                <a:latin typeface="Arial" panose="020B0604020202020204" pitchFamily="34" charset="0"/>
                <a:ea typeface="Calibri" panose="020F0502020204030204" pitchFamily="34" charset="0"/>
                <a:cs typeface="Times New Roman" panose="02020603050405020304" pitchFamily="18" charset="0"/>
              </a:rPr>
              <a:t>Servicios básicos (agua y energía eléctrica, entre otros) y todo aquel gasto en que se vaya a incurrir para realizar el proyecto: instalación, mantenimiento, elaboración de manuales de operación, prácticas de taller o laboratorio.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R="586740" algn="just">
              <a:spcAft>
                <a:spcPts val="1000"/>
              </a:spcAft>
            </a:pPr>
            <a:r>
              <a:rPr lang="es-MX" sz="700" dirty="0">
                <a:effectLst/>
                <a:latin typeface="Arial" panose="020B0604020202020204" pitchFamily="34" charset="0"/>
                <a:ea typeface="Calibri" panose="020F0502020204030204" pitchFamily="34" charset="0"/>
                <a:cs typeface="Times New Roman" panose="02020603050405020304" pitchFamily="18" charset="0"/>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694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875CA42B-E247-DE47-127A-FE1EF372BFAD}"/>
              </a:ext>
            </a:extLst>
          </p:cNvPr>
          <p:cNvSpPr>
            <a:spLocks noGrp="1"/>
          </p:cNvSpPr>
          <p:nvPr>
            <p:ph type="title"/>
          </p:nvPr>
        </p:nvSpPr>
        <p:spPr>
          <a:xfrm>
            <a:off x="495617" y="288751"/>
            <a:ext cx="3516922" cy="4150899"/>
          </a:xfrm>
        </p:spPr>
        <p:txBody>
          <a:bodyPr>
            <a:normAutofit/>
          </a:bodyPr>
          <a:lstStyle/>
          <a:p>
            <a:pPr algn="ctr"/>
            <a:r>
              <a:rPr lang="es-MX" sz="3600" b="1"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VIABILIDAD DEL PROYECTO</a:t>
            </a:r>
            <a:br>
              <a:rPr lang="es-MX" sz="3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br>
            <a:endParaRPr lang="es-MX" sz="3200" dirty="0">
              <a:solidFill>
                <a:srgbClr val="595959"/>
              </a:solidFill>
            </a:endParaRPr>
          </a:p>
        </p:txBody>
      </p:sp>
      <p:sp>
        <p:nvSpPr>
          <p:cNvPr id="13" name="Rectangle 12">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4012539" y="423081"/>
            <a:ext cx="7232822" cy="6237026"/>
          </a:xfrm>
        </p:spPr>
        <p:txBody>
          <a:bodyPr anchor="ctr">
            <a:normAutofit fontScale="85000" lnSpcReduction="10000"/>
          </a:bodyPr>
          <a:lstStyle/>
          <a:p>
            <a:pPr marL="0" marR="496570" lvl="0" indent="0" algn="just">
              <a:spcAft>
                <a:spcPts val="1000"/>
              </a:spcAft>
              <a:buNone/>
            </a:pPr>
            <a:r>
              <a:rPr lang="es-MX" sz="2500" b="1" u="sng"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VIABILIDAD TÉCNICA</a:t>
            </a:r>
            <a:endParaRPr lang="es-MX" sz="2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496570" algn="just">
              <a:spcAft>
                <a:spcPts val="1000"/>
              </a:spcAft>
            </a:pPr>
            <a:r>
              <a:rPr lang="es-MX" sz="25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Comprende el análisis de tiempos y operaciones, así como de los materiales utilizados y los demás análisis relacionados con el diseño y el funcionamiento del dispositivo planteado.</a:t>
            </a:r>
            <a:endParaRPr lang="es-MX" sz="2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496570" lvl="0" indent="0" algn="just">
              <a:spcAft>
                <a:spcPts val="1000"/>
              </a:spcAft>
              <a:buNone/>
            </a:pPr>
            <a:r>
              <a:rPr lang="es-MX" sz="2500" b="1" u="sng"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VIABILIDAD FINANCIERA</a:t>
            </a:r>
            <a:endParaRPr lang="es-MX" sz="2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496570" algn="just">
              <a:spcAft>
                <a:spcPts val="1000"/>
              </a:spcAft>
            </a:pPr>
            <a:r>
              <a:rPr lang="es-MX" sz="25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Considera el análisis de costos de todos los insumos necesarios para la producción del bien, en relación con la cuantificación de los beneficios económicos que se obtendrían con su implantación.</a:t>
            </a:r>
            <a:endParaRPr lang="es-MX" sz="2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496570" lvl="0" indent="0" algn="just">
              <a:spcAft>
                <a:spcPts val="1000"/>
              </a:spcAft>
              <a:buNone/>
            </a:pPr>
            <a:r>
              <a:rPr lang="es-MX" sz="2500" b="1" u="sng"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VIABILIDAD SOCIAL</a:t>
            </a:r>
            <a:endParaRPr lang="es-MX" sz="2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496570" algn="just">
              <a:spcAft>
                <a:spcPts val="1000"/>
              </a:spcAft>
            </a:pPr>
            <a:r>
              <a:rPr lang="es-MX" sz="25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Independientemente de que un proyecto sea técnica y financieramente viable, debe revisarse la conveniencia o no de realizarlo, considerando el efecto que puede tener en las relaciones existentes entre las personas y los grupos de la comunidad y entre ambos y el medio ambiente, en el mediano y largo plazo.</a:t>
            </a:r>
            <a:endParaRPr lang="es-MX" sz="2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endParaRPr lang="es-MX" sz="1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085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875CA42B-E247-DE47-127A-FE1EF372BFAD}"/>
              </a:ext>
            </a:extLst>
          </p:cNvPr>
          <p:cNvSpPr>
            <a:spLocks noGrp="1"/>
          </p:cNvSpPr>
          <p:nvPr>
            <p:ph type="title"/>
          </p:nvPr>
        </p:nvSpPr>
        <p:spPr>
          <a:xfrm>
            <a:off x="1616054" y="685800"/>
            <a:ext cx="8959893" cy="1463697"/>
          </a:xfrm>
        </p:spPr>
        <p:txBody>
          <a:bodyPr anchor="b">
            <a:normAutofit/>
          </a:bodyPr>
          <a:lstStyle/>
          <a:p>
            <a:pPr algn="ctr"/>
            <a:r>
              <a:rPr lang="es-MX" sz="2000" b="1"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BIBLIOGRAFÍA CONSULTADA</a:t>
            </a:r>
            <a:br>
              <a:rPr lang="es-MX"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s-MX"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s-MX" sz="2000"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1848067" y="2835297"/>
            <a:ext cx="8959892" cy="3169482"/>
          </a:xfrm>
        </p:spPr>
        <p:txBody>
          <a:bodyPr anchor="t">
            <a:normAutofit/>
          </a:bodyPr>
          <a:lstStyle/>
          <a:p>
            <a:pPr marR="496570">
              <a:spcAft>
                <a:spcPts val="1000"/>
              </a:spcAft>
            </a:pPr>
            <a:r>
              <a:rPr lang="es-MX" sz="20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Deben registrarse en fichas bibliográficas los libros, revistas y periódicos consultados para la formulación del proyecto. (APA)</a:t>
            </a:r>
            <a:endParaRPr lang="es-MX"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endParaRPr lang="es-MX"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537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875CA42B-E247-DE47-127A-FE1EF372BFAD}"/>
              </a:ext>
            </a:extLst>
          </p:cNvPr>
          <p:cNvSpPr>
            <a:spLocks noGrp="1"/>
          </p:cNvSpPr>
          <p:nvPr>
            <p:ph type="title"/>
          </p:nvPr>
        </p:nvSpPr>
        <p:spPr>
          <a:xfrm>
            <a:off x="1616054" y="1261137"/>
            <a:ext cx="8959893" cy="888360"/>
          </a:xfrm>
        </p:spPr>
        <p:txBody>
          <a:bodyPr anchor="b">
            <a:normAutofit fontScale="90000"/>
          </a:bodyPr>
          <a:lstStyle/>
          <a:p>
            <a:pPr algn="ctr"/>
            <a:r>
              <a:rPr lang="en-US" sz="4000" b="1"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ANTECEDENTES</a:t>
            </a:r>
            <a:br>
              <a:rPr lang="es-MX" sz="4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s-MX" sz="13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s-MX" sz="13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s-MX" sz="1300" dirty="0">
              <a:solidFill>
                <a:schemeClr val="tx1">
                  <a:lumMod val="65000"/>
                  <a:lumOff val="35000"/>
                </a:schemeClr>
              </a:solidFill>
            </a:endParaRPr>
          </a:p>
        </p:txBody>
      </p:sp>
      <p:sp>
        <p:nvSpPr>
          <p:cNvPr id="3" name="Marcador de contenido 2">
            <a:extLst>
              <a:ext uri="{FF2B5EF4-FFF2-40B4-BE49-F238E27FC236}">
                <a16:creationId xmlns:a16="http://schemas.microsoft.com/office/drawing/2014/main" id="{81F4C4B4-85C5-F14C-8511-B5C5DDFBBBB1}"/>
              </a:ext>
            </a:extLst>
          </p:cNvPr>
          <p:cNvSpPr>
            <a:spLocks noGrp="1"/>
          </p:cNvSpPr>
          <p:nvPr>
            <p:ph idx="1"/>
          </p:nvPr>
        </p:nvSpPr>
        <p:spPr>
          <a:xfrm>
            <a:off x="1616054" y="2427383"/>
            <a:ext cx="8959892" cy="3169482"/>
          </a:xfrm>
        </p:spPr>
        <p:txBody>
          <a:bodyPr anchor="t">
            <a:normAutofit/>
          </a:bodyPr>
          <a:lstStyle/>
          <a:p>
            <a:pPr marR="496570">
              <a:spcAft>
                <a:spcPts val="1000"/>
              </a:spcAft>
            </a:pPr>
            <a:r>
              <a:rPr lang="es-MX" sz="3600" dirty="0">
                <a:solidFill>
                  <a:schemeClr val="tx1">
                    <a:lumMod val="65000"/>
                    <a:lumOff val="35000"/>
                  </a:schemeClr>
                </a:solidFill>
                <a:effectLst/>
                <a:latin typeface="Arial" panose="020B0604020202020204" pitchFamily="34" charset="0"/>
                <a:ea typeface="Calibri" panose="020F0502020204030204" pitchFamily="34" charset="0"/>
              </a:rPr>
              <a:t>En esta parte se indicará si el prototipo propuesto ya se ha elaborado con anterioridad y si recibió financiamiento del plantel, del Colegio, del </a:t>
            </a:r>
            <a:r>
              <a:rPr lang="es-MX" sz="3600" dirty="0" err="1">
                <a:solidFill>
                  <a:schemeClr val="tx1">
                    <a:lumMod val="65000"/>
                    <a:lumOff val="35000"/>
                  </a:schemeClr>
                </a:solidFill>
                <a:effectLst/>
                <a:latin typeface="Arial" panose="020B0604020202020204" pitchFamily="34" charset="0"/>
                <a:ea typeface="Calibri" panose="020F0502020204030204" pitchFamily="34" charset="0"/>
              </a:rPr>
              <a:t>Conacyt</a:t>
            </a:r>
            <a:r>
              <a:rPr lang="es-MX" sz="3600" dirty="0">
                <a:solidFill>
                  <a:schemeClr val="tx1">
                    <a:lumMod val="65000"/>
                    <a:lumOff val="35000"/>
                  </a:schemeClr>
                </a:solidFill>
                <a:effectLst/>
                <a:latin typeface="Arial" panose="020B0604020202020204" pitchFamily="34" charset="0"/>
                <a:ea typeface="Calibri" panose="020F0502020204030204" pitchFamily="34" charset="0"/>
              </a:rPr>
              <a:t> o de la COSDAC (Coordinación Sectorial de Desarrollo Académico)</a:t>
            </a:r>
            <a:endParaRPr lang="es-MX" sz="3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279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F4C52-8C44-FDAB-48F9-E8F291D54B26}"/>
              </a:ext>
            </a:extLst>
          </p:cNvPr>
          <p:cNvSpPr>
            <a:spLocks noGrp="1"/>
          </p:cNvSpPr>
          <p:nvPr>
            <p:ph type="title"/>
          </p:nvPr>
        </p:nvSpPr>
        <p:spPr/>
        <p:txBody>
          <a:bodyPr>
            <a:normAutofit/>
          </a:bodyPr>
          <a:lstStyle/>
          <a:p>
            <a:pPr algn="ctr"/>
            <a:r>
              <a:rPr lang="es-MX" sz="7200" dirty="0"/>
              <a:t>HACKATHON (mayo-junio)</a:t>
            </a:r>
          </a:p>
        </p:txBody>
      </p:sp>
      <p:pic>
        <p:nvPicPr>
          <p:cNvPr id="5" name="Marcador de contenido 4">
            <a:extLst>
              <a:ext uri="{FF2B5EF4-FFF2-40B4-BE49-F238E27FC236}">
                <a16:creationId xmlns:a16="http://schemas.microsoft.com/office/drawing/2014/main" id="{DE734160-B190-38A9-F245-9FEDFEFBCA2D}"/>
              </a:ext>
            </a:extLst>
          </p:cNvPr>
          <p:cNvPicPr>
            <a:picLocks noGrp="1" noChangeAspect="1"/>
          </p:cNvPicPr>
          <p:nvPr>
            <p:ph idx="1"/>
          </p:nvPr>
        </p:nvPicPr>
        <p:blipFill>
          <a:blip r:embed="rId2"/>
          <a:stretch>
            <a:fillRect/>
          </a:stretch>
        </p:blipFill>
        <p:spPr>
          <a:xfrm>
            <a:off x="838200" y="1906797"/>
            <a:ext cx="10515600" cy="1614236"/>
          </a:xfrm>
        </p:spPr>
      </p:pic>
    </p:spTree>
    <p:extLst>
      <p:ext uri="{BB962C8B-B14F-4D97-AF65-F5344CB8AC3E}">
        <p14:creationId xmlns:p14="http://schemas.microsoft.com/office/powerpoint/2010/main" val="289494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3BCE448-8109-7E79-BAC4-C2D8DF33C81D}"/>
              </a:ext>
            </a:extLst>
          </p:cNvPr>
          <p:cNvSpPr>
            <a:spLocks noGrp="1"/>
          </p:cNvSpPr>
          <p:nvPr>
            <p:ph type="title"/>
          </p:nvPr>
        </p:nvSpPr>
        <p:spPr>
          <a:xfrm>
            <a:off x="965200" y="851517"/>
            <a:ext cx="4855430" cy="1461778"/>
          </a:xfrm>
        </p:spPr>
        <p:txBody>
          <a:bodyPr vert="horz" lIns="91440" tIns="45720" rIns="91440" bIns="45720" rtlCol="0" anchor="ctr">
            <a:normAutofit/>
          </a:bodyPr>
          <a:lstStyle/>
          <a:p>
            <a:r>
              <a:rPr lang="en-US" sz="4000" kern="1200" dirty="0">
                <a:solidFill>
                  <a:schemeClr val="tx1"/>
                </a:solidFill>
                <a:latin typeface="+mj-lt"/>
                <a:ea typeface="+mj-ea"/>
                <a:cs typeface="+mj-cs"/>
              </a:rPr>
              <a:t>¿ y por </a:t>
            </a:r>
            <a:r>
              <a:rPr lang="en-US" sz="4000" kern="1200" dirty="0" err="1">
                <a:solidFill>
                  <a:schemeClr val="tx1"/>
                </a:solidFill>
                <a:latin typeface="+mj-lt"/>
                <a:ea typeface="+mj-ea"/>
                <a:cs typeface="+mj-cs"/>
              </a:rPr>
              <a:t>dónde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empiezo</a:t>
            </a:r>
            <a:r>
              <a:rPr lang="en-US" sz="4000" kern="1200" dirty="0">
                <a:solidFill>
                  <a:schemeClr val="tx1"/>
                </a:solidFill>
                <a:latin typeface="+mj-lt"/>
                <a:ea typeface="+mj-ea"/>
                <a:cs typeface="+mj-cs"/>
              </a:rPr>
              <a:t>?</a:t>
            </a:r>
          </a:p>
        </p:txBody>
      </p:sp>
      <p:sp>
        <p:nvSpPr>
          <p:cNvPr id="9" name="CuadroTexto 8">
            <a:extLst>
              <a:ext uri="{FF2B5EF4-FFF2-40B4-BE49-F238E27FC236}">
                <a16:creationId xmlns:a16="http://schemas.microsoft.com/office/drawing/2014/main" id="{32AC040F-FADE-1CAA-362F-7E07B0D399EE}"/>
              </a:ext>
            </a:extLst>
          </p:cNvPr>
          <p:cNvSpPr txBox="1"/>
          <p:nvPr/>
        </p:nvSpPr>
        <p:spPr>
          <a:xfrm>
            <a:off x="965200" y="2470248"/>
            <a:ext cx="4048344" cy="3536236"/>
          </a:xfrm>
          <a:prstGeom prst="rect">
            <a:avLst/>
          </a:prstGeom>
        </p:spPr>
        <p:txBody>
          <a:bodyPr vert="horz" lIns="91440" tIns="45720" rIns="91440" bIns="45720" rtlCol="0">
            <a:normAutofit/>
          </a:bodyPr>
          <a:lstStyle/>
          <a:p>
            <a:pPr algn="just">
              <a:lnSpc>
                <a:spcPct val="90000"/>
              </a:lnSpc>
              <a:spcAft>
                <a:spcPts val="600"/>
              </a:spcAft>
            </a:pPr>
            <a:r>
              <a:rPr lang="en-US" sz="2200" dirty="0"/>
              <a:t>¿</a:t>
            </a:r>
            <a:r>
              <a:rPr lang="en-US" sz="2200" dirty="0" err="1"/>
              <a:t>Qué</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¿Por </a:t>
            </a:r>
            <a:r>
              <a:rPr lang="en-US" sz="2200" dirty="0" err="1"/>
              <a:t>qué</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 ¿Para </a:t>
            </a:r>
            <a:r>
              <a:rPr lang="en-US" sz="2200" dirty="0" err="1"/>
              <a:t>qué</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a:t>
            </a:r>
            <a:r>
              <a:rPr lang="en-US" sz="2200" dirty="0" err="1"/>
              <a:t>Dónde</a:t>
            </a:r>
            <a:r>
              <a:rPr lang="en-US" sz="2200" dirty="0"/>
              <a:t> se </a:t>
            </a:r>
            <a:r>
              <a:rPr lang="en-US" sz="2200" dirty="0" err="1"/>
              <a:t>quiere</a:t>
            </a:r>
            <a:r>
              <a:rPr lang="en-US" sz="2200" dirty="0"/>
              <a:t> </a:t>
            </a:r>
            <a:r>
              <a:rPr lang="en-US" sz="2200" dirty="0" err="1"/>
              <a:t>hacer</a:t>
            </a:r>
            <a:r>
              <a:rPr lang="en-US" sz="2200" dirty="0"/>
              <a:t>?</a:t>
            </a:r>
          </a:p>
          <a:p>
            <a:pPr algn="just">
              <a:lnSpc>
                <a:spcPct val="90000"/>
              </a:lnSpc>
              <a:spcAft>
                <a:spcPts val="600"/>
              </a:spcAft>
            </a:pPr>
            <a:r>
              <a:rPr lang="en-US" sz="2200" dirty="0"/>
              <a:t> ¿</a:t>
            </a:r>
            <a:r>
              <a:rPr lang="en-US" sz="2200" dirty="0" err="1"/>
              <a:t>Cómo</a:t>
            </a:r>
            <a:r>
              <a:rPr lang="en-US" sz="2200" dirty="0"/>
              <a:t> se </a:t>
            </a:r>
            <a:r>
              <a:rPr lang="en-US" sz="2200" dirty="0" err="1"/>
              <a:t>va</a:t>
            </a:r>
            <a:r>
              <a:rPr lang="en-US" sz="2200" dirty="0"/>
              <a:t> a </a:t>
            </a:r>
            <a:r>
              <a:rPr lang="en-US" sz="2200" dirty="0" err="1"/>
              <a:t>hacer</a:t>
            </a:r>
            <a:r>
              <a:rPr lang="en-US" sz="2200" dirty="0"/>
              <a:t>?</a:t>
            </a:r>
          </a:p>
          <a:p>
            <a:pPr algn="just">
              <a:lnSpc>
                <a:spcPct val="90000"/>
              </a:lnSpc>
              <a:spcAft>
                <a:spcPts val="600"/>
              </a:spcAft>
            </a:pPr>
            <a:r>
              <a:rPr lang="en-US" sz="2200" dirty="0"/>
              <a:t> ¿</a:t>
            </a:r>
            <a:r>
              <a:rPr lang="en-US" sz="2200" dirty="0" err="1"/>
              <a:t>Cuándo</a:t>
            </a:r>
            <a:r>
              <a:rPr lang="en-US" sz="2200" dirty="0"/>
              <a:t> se </a:t>
            </a:r>
            <a:r>
              <a:rPr lang="en-US" sz="2200" dirty="0" err="1"/>
              <a:t>va</a:t>
            </a:r>
            <a:r>
              <a:rPr lang="en-US" sz="2200" dirty="0"/>
              <a:t> a </a:t>
            </a:r>
            <a:r>
              <a:rPr lang="en-US" sz="2200" dirty="0" err="1"/>
              <a:t>hacer</a:t>
            </a:r>
            <a:r>
              <a:rPr lang="en-US" sz="2200" dirty="0"/>
              <a:t>?</a:t>
            </a:r>
          </a:p>
          <a:p>
            <a:pPr algn="just">
              <a:lnSpc>
                <a:spcPct val="90000"/>
              </a:lnSpc>
              <a:spcAft>
                <a:spcPts val="600"/>
              </a:spcAft>
            </a:pPr>
            <a:r>
              <a:rPr lang="en-US" sz="2200" dirty="0"/>
              <a:t> ¿A </a:t>
            </a:r>
            <a:r>
              <a:rPr lang="en-US" sz="2200" dirty="0" err="1"/>
              <a:t>quiénes</a:t>
            </a:r>
            <a:r>
              <a:rPr lang="en-US" sz="2200" dirty="0"/>
              <a:t> </a:t>
            </a:r>
            <a:r>
              <a:rPr lang="en-US" sz="2200" dirty="0" err="1"/>
              <a:t>va</a:t>
            </a:r>
            <a:r>
              <a:rPr lang="en-US" sz="2200" dirty="0"/>
              <a:t> </a:t>
            </a:r>
            <a:r>
              <a:rPr lang="en-US" sz="2200" dirty="0" err="1"/>
              <a:t>dirigido</a:t>
            </a:r>
            <a:r>
              <a:rPr lang="en-US" sz="2200" dirty="0"/>
              <a:t>?</a:t>
            </a:r>
          </a:p>
          <a:p>
            <a:pPr algn="just">
              <a:lnSpc>
                <a:spcPct val="90000"/>
              </a:lnSpc>
              <a:spcAft>
                <a:spcPts val="600"/>
              </a:spcAft>
            </a:pPr>
            <a:r>
              <a:rPr lang="en-US" sz="2200" dirty="0"/>
              <a:t> ¿Con </a:t>
            </a:r>
            <a:r>
              <a:rPr lang="en-US" sz="2200" dirty="0" err="1"/>
              <a:t>qué</a:t>
            </a:r>
            <a:r>
              <a:rPr lang="en-US" sz="2200" dirty="0"/>
              <a:t> se </a:t>
            </a:r>
            <a:r>
              <a:rPr lang="en-US" sz="2200" dirty="0" err="1"/>
              <a:t>va</a:t>
            </a:r>
            <a:r>
              <a:rPr lang="en-US" sz="2200" dirty="0"/>
              <a:t> a </a:t>
            </a:r>
            <a:r>
              <a:rPr lang="en-US" sz="2200" dirty="0" err="1"/>
              <a:t>hacer</a:t>
            </a:r>
            <a:r>
              <a:rPr lang="en-US" sz="2200" dirty="0"/>
              <a:t>?</a:t>
            </a:r>
          </a:p>
          <a:p>
            <a:pPr algn="just">
              <a:lnSpc>
                <a:spcPct val="90000"/>
              </a:lnSpc>
              <a:spcAft>
                <a:spcPts val="600"/>
              </a:spcAft>
            </a:pPr>
            <a:r>
              <a:rPr lang="en-US" sz="2200" dirty="0"/>
              <a:t> ¿</a:t>
            </a:r>
            <a:r>
              <a:rPr lang="en-US" sz="2200" dirty="0" err="1"/>
              <a:t>Quiénes</a:t>
            </a:r>
            <a:r>
              <a:rPr lang="en-US" sz="2200" dirty="0"/>
              <a:t> lo van a </a:t>
            </a:r>
            <a:r>
              <a:rPr lang="en-US" sz="2200" dirty="0" err="1"/>
              <a:t>hacer</a:t>
            </a:r>
            <a:r>
              <a:rPr lang="en-US" sz="2200" dirty="0"/>
              <a:t>?</a:t>
            </a:r>
          </a:p>
        </p:txBody>
      </p:sp>
      <p:pic>
        <p:nvPicPr>
          <p:cNvPr id="4" name="Marcador de contenido 3">
            <a:extLst>
              <a:ext uri="{FF2B5EF4-FFF2-40B4-BE49-F238E27FC236}">
                <a16:creationId xmlns:a16="http://schemas.microsoft.com/office/drawing/2014/main" id="{F766873F-2849-87BC-BE1C-F4921C5C589A}"/>
              </a:ext>
            </a:extLst>
          </p:cNvPr>
          <p:cNvPicPr>
            <a:picLocks noGrp="1" noChangeAspect="1"/>
          </p:cNvPicPr>
          <p:nvPr>
            <p:ph idx="1"/>
          </p:nvPr>
        </p:nvPicPr>
        <p:blipFill rotWithShape="1">
          <a:blip r:embed="rId2"/>
          <a:srcRect l="1186" r="5" b="5"/>
          <a:stretch/>
        </p:blipFill>
        <p:spPr>
          <a:xfrm>
            <a:off x="6128227"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1" name="Imagen 10" descr="Imagen que contiene reloj&#10;&#10;Descripción generada automáticamente">
            <a:extLst>
              <a:ext uri="{FF2B5EF4-FFF2-40B4-BE49-F238E27FC236}">
                <a16:creationId xmlns:a16="http://schemas.microsoft.com/office/drawing/2014/main" id="{CFDE8CEC-2DF0-993B-CA2F-3E5ECD4D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006" y="2690841"/>
            <a:ext cx="3712191" cy="2728461"/>
          </a:xfrm>
          <a:prstGeom prst="rect">
            <a:avLst/>
          </a:prstGeom>
        </p:spPr>
      </p:pic>
    </p:spTree>
    <p:extLst>
      <p:ext uri="{BB962C8B-B14F-4D97-AF65-F5344CB8AC3E}">
        <p14:creationId xmlns:p14="http://schemas.microsoft.com/office/powerpoint/2010/main" val="241088937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EF4C52-8C44-FDAB-48F9-E8F291D54B26}"/>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TEMAS </a:t>
            </a:r>
            <a:r>
              <a:rPr lang="en-US" sz="6600" kern="1200" dirty="0" err="1">
                <a:solidFill>
                  <a:schemeClr val="tx1"/>
                </a:solidFill>
                <a:latin typeface="+mj-lt"/>
                <a:ea typeface="+mj-ea"/>
                <a:cs typeface="+mj-cs"/>
              </a:rPr>
              <a:t>Objetivos</a:t>
            </a:r>
            <a:r>
              <a:rPr lang="en-US" sz="6600" kern="1200" dirty="0">
                <a:solidFill>
                  <a:schemeClr val="tx1"/>
                </a:solidFill>
                <a:latin typeface="+mj-lt"/>
                <a:ea typeface="+mj-ea"/>
                <a:cs typeface="+mj-cs"/>
              </a:rPr>
              <a:t> </a:t>
            </a:r>
            <a:r>
              <a:rPr lang="en-US" sz="6600" dirty="0"/>
              <a:t>de Desarrollo </a:t>
            </a:r>
            <a:r>
              <a:rPr lang="en-US" sz="6600" dirty="0" err="1"/>
              <a:t>Sustentable</a:t>
            </a:r>
            <a:r>
              <a:rPr lang="en-US" sz="6600" dirty="0"/>
              <a:t> “O</a:t>
            </a:r>
            <a:r>
              <a:rPr lang="en-US" sz="6600" kern="1200" dirty="0">
                <a:solidFill>
                  <a:schemeClr val="tx1"/>
                </a:solidFill>
                <a:latin typeface="+mj-lt"/>
                <a:ea typeface="+mj-ea"/>
                <a:cs typeface="+mj-cs"/>
              </a:rPr>
              <a:t>DS”</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30DDD32-D4CF-39A0-9A55-5263793AEF63}"/>
              </a:ext>
            </a:extLst>
          </p:cNvPr>
          <p:cNvPicPr>
            <a:picLocks noChangeAspect="1"/>
          </p:cNvPicPr>
          <p:nvPr/>
        </p:nvPicPr>
        <p:blipFill>
          <a:blip r:embed="rId2"/>
          <a:stretch>
            <a:fillRect/>
          </a:stretch>
        </p:blipFill>
        <p:spPr>
          <a:xfrm>
            <a:off x="320040" y="2910859"/>
            <a:ext cx="11548872" cy="3031579"/>
          </a:xfrm>
          <a:prstGeom prst="rect">
            <a:avLst/>
          </a:prstGeom>
        </p:spPr>
      </p:pic>
    </p:spTree>
    <p:extLst>
      <p:ext uri="{BB962C8B-B14F-4D97-AF65-F5344CB8AC3E}">
        <p14:creationId xmlns:p14="http://schemas.microsoft.com/office/powerpoint/2010/main" val="3464784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EF4C52-8C44-FDAB-48F9-E8F291D54B26}"/>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ASPECTOS QUE SE CALIFICAN:</a:t>
            </a:r>
            <a:endParaRPr lang="en-US" sz="6600" kern="1200" dirty="0">
              <a:solidFill>
                <a:schemeClr val="tx1"/>
              </a:solidFill>
              <a:latin typeface="+mj-lt"/>
              <a:ea typeface="+mj-ea"/>
              <a:cs typeface="+mj-cs"/>
            </a:endParaRPr>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6CADD87-6DA4-D227-7CD3-17F1AFED2AE3}"/>
              </a:ext>
            </a:extLst>
          </p:cNvPr>
          <p:cNvPicPr>
            <a:picLocks noChangeAspect="1"/>
          </p:cNvPicPr>
          <p:nvPr/>
        </p:nvPicPr>
        <p:blipFill>
          <a:blip r:embed="rId2"/>
          <a:stretch>
            <a:fillRect/>
          </a:stretch>
        </p:blipFill>
        <p:spPr>
          <a:xfrm>
            <a:off x="985838" y="2082298"/>
            <a:ext cx="10044112" cy="4770954"/>
          </a:xfrm>
          <a:prstGeom prst="rect">
            <a:avLst/>
          </a:prstGeom>
        </p:spPr>
      </p:pic>
    </p:spTree>
    <p:extLst>
      <p:ext uri="{BB962C8B-B14F-4D97-AF65-F5344CB8AC3E}">
        <p14:creationId xmlns:p14="http://schemas.microsoft.com/office/powerpoint/2010/main" val="3354656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4F0F181C-EFB4-4813-5AD7-A015BC9D1758}"/>
              </a:ext>
            </a:extLst>
          </p:cNvPr>
          <p:cNvSpPr>
            <a:spLocks noGrp="1"/>
          </p:cNvSpPr>
          <p:nvPr>
            <p:ph type="title"/>
          </p:nvPr>
        </p:nvSpPr>
        <p:spPr/>
        <p:txBody>
          <a:bodyPr/>
          <a:lstStyle/>
          <a:p>
            <a:r>
              <a:rPr lang="es-MX" dirty="0"/>
              <a:t>ENTREGABLES FASE 1</a:t>
            </a:r>
          </a:p>
        </p:txBody>
      </p:sp>
      <p:pic>
        <p:nvPicPr>
          <p:cNvPr id="9" name="Imagen 8">
            <a:extLst>
              <a:ext uri="{FF2B5EF4-FFF2-40B4-BE49-F238E27FC236}">
                <a16:creationId xmlns:a16="http://schemas.microsoft.com/office/drawing/2014/main" id="{6EA8A37C-B9AC-FAD2-F752-EE22BF45EEA5}"/>
              </a:ext>
            </a:extLst>
          </p:cNvPr>
          <p:cNvPicPr>
            <a:picLocks noChangeAspect="1"/>
          </p:cNvPicPr>
          <p:nvPr/>
        </p:nvPicPr>
        <p:blipFill>
          <a:blip r:embed="rId2"/>
          <a:stretch>
            <a:fillRect/>
          </a:stretch>
        </p:blipFill>
        <p:spPr>
          <a:xfrm>
            <a:off x="54608" y="1957387"/>
            <a:ext cx="11846879" cy="4382262"/>
          </a:xfrm>
          <a:prstGeom prst="rect">
            <a:avLst/>
          </a:prstGeom>
        </p:spPr>
      </p:pic>
    </p:spTree>
    <p:extLst>
      <p:ext uri="{BB962C8B-B14F-4D97-AF65-F5344CB8AC3E}">
        <p14:creationId xmlns:p14="http://schemas.microsoft.com/office/powerpoint/2010/main" val="2451652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4F0F181C-EFB4-4813-5AD7-A015BC9D1758}"/>
              </a:ext>
            </a:extLst>
          </p:cNvPr>
          <p:cNvSpPr>
            <a:spLocks noGrp="1"/>
          </p:cNvSpPr>
          <p:nvPr>
            <p:ph type="title"/>
          </p:nvPr>
        </p:nvSpPr>
        <p:spPr/>
        <p:txBody>
          <a:bodyPr/>
          <a:lstStyle/>
          <a:p>
            <a:r>
              <a:rPr lang="es-MX" dirty="0"/>
              <a:t>ENTREGABLES FASE 2, 3</a:t>
            </a:r>
          </a:p>
        </p:txBody>
      </p:sp>
      <p:pic>
        <p:nvPicPr>
          <p:cNvPr id="3" name="Imagen 2">
            <a:extLst>
              <a:ext uri="{FF2B5EF4-FFF2-40B4-BE49-F238E27FC236}">
                <a16:creationId xmlns:a16="http://schemas.microsoft.com/office/drawing/2014/main" id="{0590AD43-7DA8-FEA8-EFE7-77791F3E0456}"/>
              </a:ext>
            </a:extLst>
          </p:cNvPr>
          <p:cNvPicPr>
            <a:picLocks noChangeAspect="1"/>
          </p:cNvPicPr>
          <p:nvPr/>
        </p:nvPicPr>
        <p:blipFill>
          <a:blip r:embed="rId2"/>
          <a:stretch>
            <a:fillRect/>
          </a:stretch>
        </p:blipFill>
        <p:spPr>
          <a:xfrm>
            <a:off x="334199" y="2219324"/>
            <a:ext cx="11138663" cy="4437369"/>
          </a:xfrm>
          <a:prstGeom prst="rect">
            <a:avLst/>
          </a:prstGeom>
        </p:spPr>
      </p:pic>
    </p:spTree>
    <p:extLst>
      <p:ext uri="{BB962C8B-B14F-4D97-AF65-F5344CB8AC3E}">
        <p14:creationId xmlns:p14="http://schemas.microsoft.com/office/powerpoint/2010/main" val="3592713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E29950A-5DB2-6C5E-6E3E-FFF23403EB8C}"/>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3100" kern="1200">
                <a:solidFill>
                  <a:srgbClr val="FFFFFF"/>
                </a:solidFill>
                <a:latin typeface="+mj-lt"/>
                <a:ea typeface="+mj-ea"/>
                <a:cs typeface="+mj-cs"/>
              </a:rPr>
              <a:t>Reto Emprendedoras (Hackaton) </a:t>
            </a:r>
            <a:br>
              <a:rPr lang="en-US" sz="3100" kern="1200">
                <a:solidFill>
                  <a:srgbClr val="FFFFFF"/>
                </a:solidFill>
                <a:latin typeface="+mj-lt"/>
                <a:ea typeface="+mj-ea"/>
                <a:cs typeface="+mj-cs"/>
              </a:rPr>
            </a:br>
            <a:r>
              <a:rPr lang="en-US" sz="3100" kern="1200">
                <a:solidFill>
                  <a:srgbClr val="FFFFFF"/>
                </a:solidFill>
                <a:latin typeface="+mj-lt"/>
                <a:ea typeface="+mj-ea"/>
                <a:cs typeface="+mj-cs"/>
              </a:rPr>
              <a:t>Secretaria de Economía.</a:t>
            </a:r>
          </a:p>
        </p:txBody>
      </p:sp>
      <p:graphicFrame>
        <p:nvGraphicFramePr>
          <p:cNvPr id="15" name="Marcador de contenido 2">
            <a:extLst>
              <a:ext uri="{FF2B5EF4-FFF2-40B4-BE49-F238E27FC236}">
                <a16:creationId xmlns:a16="http://schemas.microsoft.com/office/drawing/2014/main" id="{63A4D222-C581-A573-97AB-803D4129CFB5}"/>
              </a:ext>
            </a:extLst>
          </p:cNvPr>
          <p:cNvGraphicFramePr>
            <a:graphicFrameLocks noGrp="1"/>
          </p:cNvGraphicFramePr>
          <p:nvPr>
            <p:ph idx="1"/>
          </p:nvPr>
        </p:nvGraphicFramePr>
        <p:xfrm>
          <a:off x="4380855" y="371476"/>
          <a:ext cx="3427283" cy="627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715C662-4ADE-BF3B-9DF1-AAE5E7AF5B19}"/>
              </a:ext>
            </a:extLst>
          </p:cNvPr>
          <p:cNvSpPr txBox="1"/>
          <p:nvPr/>
        </p:nvSpPr>
        <p:spPr>
          <a:xfrm>
            <a:off x="8451604" y="371476"/>
            <a:ext cx="3197701" cy="6000749"/>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3200" dirty="0"/>
              <a:t>1 </a:t>
            </a:r>
            <a:r>
              <a:rPr lang="en-US" sz="3200" dirty="0" err="1"/>
              <a:t>Ideación</a:t>
            </a:r>
            <a:r>
              <a:rPr lang="en-US" sz="3200" dirty="0"/>
              <a:t> y </a:t>
            </a:r>
            <a:r>
              <a:rPr lang="en-US" sz="3200" dirty="0" err="1"/>
              <a:t>creatividad</a:t>
            </a:r>
            <a:endParaRPr lang="en-US" sz="3200" dirty="0"/>
          </a:p>
          <a:p>
            <a:pPr indent="-228600">
              <a:lnSpc>
                <a:spcPct val="90000"/>
              </a:lnSpc>
              <a:spcAft>
                <a:spcPts val="600"/>
              </a:spcAft>
              <a:buFont typeface="Arial" panose="020B0604020202020204" pitchFamily="34" charset="0"/>
              <a:buChar char="•"/>
            </a:pPr>
            <a:r>
              <a:rPr lang="en-US" sz="3200" dirty="0"/>
              <a:t>2 </a:t>
            </a:r>
            <a:r>
              <a:rPr lang="en-US" sz="3200" dirty="0" err="1"/>
              <a:t>Modelo</a:t>
            </a:r>
            <a:r>
              <a:rPr lang="en-US" sz="3200" dirty="0"/>
              <a:t> de </a:t>
            </a:r>
            <a:r>
              <a:rPr lang="en-US" sz="3200" dirty="0" err="1"/>
              <a:t>negocio</a:t>
            </a:r>
            <a:endParaRPr lang="en-US" sz="3200" dirty="0"/>
          </a:p>
          <a:p>
            <a:pPr indent="-228600">
              <a:lnSpc>
                <a:spcPct val="90000"/>
              </a:lnSpc>
              <a:spcAft>
                <a:spcPts val="600"/>
              </a:spcAft>
              <a:buFont typeface="Arial" panose="020B0604020202020204" pitchFamily="34" charset="0"/>
              <a:buChar char="•"/>
            </a:pPr>
            <a:r>
              <a:rPr lang="en-US" sz="3200" dirty="0"/>
              <a:t>3 </a:t>
            </a:r>
            <a:r>
              <a:rPr lang="en-US" sz="3200" dirty="0" err="1"/>
              <a:t>Propuesta</a:t>
            </a:r>
            <a:r>
              <a:rPr lang="en-US" sz="3200" dirty="0"/>
              <a:t> de valor</a:t>
            </a:r>
          </a:p>
          <a:p>
            <a:pPr indent="-228600">
              <a:lnSpc>
                <a:spcPct val="90000"/>
              </a:lnSpc>
              <a:spcAft>
                <a:spcPts val="600"/>
              </a:spcAft>
              <a:buFont typeface="Arial" panose="020B0604020202020204" pitchFamily="34" charset="0"/>
              <a:buChar char="•"/>
            </a:pPr>
            <a:r>
              <a:rPr lang="en-US" sz="3200" dirty="0"/>
              <a:t>4 </a:t>
            </a:r>
            <a:r>
              <a:rPr lang="en-US" sz="3200" dirty="0" err="1"/>
              <a:t>Empoderamiento</a:t>
            </a:r>
            <a:r>
              <a:rPr lang="en-US" sz="3200" dirty="0"/>
              <a:t> y </a:t>
            </a:r>
            <a:r>
              <a:rPr lang="en-US" sz="3200" dirty="0" err="1"/>
              <a:t>confianza</a:t>
            </a:r>
            <a:endParaRPr lang="en-US" sz="3200" dirty="0"/>
          </a:p>
          <a:p>
            <a:pPr indent="-228600">
              <a:lnSpc>
                <a:spcPct val="90000"/>
              </a:lnSpc>
              <a:spcAft>
                <a:spcPts val="600"/>
              </a:spcAft>
              <a:buFont typeface="Arial" panose="020B0604020202020204" pitchFamily="34" charset="0"/>
              <a:buChar char="•"/>
            </a:pPr>
            <a:r>
              <a:rPr lang="en-US" sz="3200" dirty="0"/>
              <a:t>5 </a:t>
            </a:r>
            <a:r>
              <a:rPr lang="en-US" sz="3200" dirty="0" err="1"/>
              <a:t>Monetización</a:t>
            </a:r>
            <a:endParaRPr lang="en-US" sz="3200" dirty="0"/>
          </a:p>
          <a:p>
            <a:pPr indent="-228600">
              <a:lnSpc>
                <a:spcPct val="90000"/>
              </a:lnSpc>
              <a:spcAft>
                <a:spcPts val="600"/>
              </a:spcAft>
              <a:buFont typeface="Arial" panose="020B0604020202020204" pitchFamily="34" charset="0"/>
              <a:buChar char="•"/>
            </a:pPr>
            <a:r>
              <a:rPr lang="en-US" sz="3200" dirty="0"/>
              <a:t>6 </a:t>
            </a:r>
            <a:r>
              <a:rPr lang="en-US" sz="3200" dirty="0" err="1"/>
              <a:t>Herramientas</a:t>
            </a:r>
            <a:r>
              <a:rPr lang="en-US" sz="3200" dirty="0"/>
              <a:t> de </a:t>
            </a:r>
            <a:r>
              <a:rPr lang="en-US" sz="3200" dirty="0" err="1"/>
              <a:t>inteligencia</a:t>
            </a:r>
            <a:endParaRPr lang="en-US" sz="3200" dirty="0"/>
          </a:p>
          <a:p>
            <a:pPr indent="-228600">
              <a:lnSpc>
                <a:spcPct val="90000"/>
              </a:lnSpc>
              <a:spcAft>
                <a:spcPts val="600"/>
              </a:spcAft>
              <a:buFont typeface="Arial" panose="020B0604020202020204" pitchFamily="34" charset="0"/>
              <a:buChar char="•"/>
            </a:pPr>
            <a:r>
              <a:rPr lang="en-US" sz="3200" dirty="0"/>
              <a:t>artificial</a:t>
            </a:r>
          </a:p>
        </p:txBody>
      </p:sp>
    </p:spTree>
    <p:extLst>
      <p:ext uri="{BB962C8B-B14F-4D97-AF65-F5344CB8AC3E}">
        <p14:creationId xmlns:p14="http://schemas.microsoft.com/office/powerpoint/2010/main" val="4170652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418E38A2-6DA6-75EC-5178-5AB4B1A8B479}"/>
              </a:ext>
            </a:extLst>
          </p:cNvPr>
          <p:cNvPicPr>
            <a:picLocks noChangeAspect="1"/>
          </p:cNvPicPr>
          <p:nvPr/>
        </p:nvPicPr>
        <p:blipFill>
          <a:blip r:embed="rId2"/>
          <a:stretch>
            <a:fillRect/>
          </a:stretch>
        </p:blipFill>
        <p:spPr>
          <a:xfrm>
            <a:off x="116890" y="104717"/>
            <a:ext cx="5131088" cy="3636204"/>
          </a:xfrm>
          <a:prstGeom prst="rect">
            <a:avLst/>
          </a:prstGeom>
        </p:spPr>
      </p:pic>
      <p:pic>
        <p:nvPicPr>
          <p:cNvPr id="7" name="Marcador de contenido 6">
            <a:extLst>
              <a:ext uri="{FF2B5EF4-FFF2-40B4-BE49-F238E27FC236}">
                <a16:creationId xmlns:a16="http://schemas.microsoft.com/office/drawing/2014/main" id="{FBA39701-41E5-1F62-F5EE-7B4B38157DB7}"/>
              </a:ext>
            </a:extLst>
          </p:cNvPr>
          <p:cNvPicPr>
            <a:picLocks noGrp="1" noChangeAspect="1"/>
          </p:cNvPicPr>
          <p:nvPr>
            <p:ph idx="1"/>
          </p:nvPr>
        </p:nvPicPr>
        <p:blipFill>
          <a:blip r:embed="rId3"/>
          <a:stretch>
            <a:fillRect/>
          </a:stretch>
        </p:blipFill>
        <p:spPr>
          <a:xfrm>
            <a:off x="5364866" y="1576447"/>
            <a:ext cx="6589420" cy="4942065"/>
          </a:xfrm>
          <a:prstGeom prst="rect">
            <a:avLst/>
          </a:prstGeom>
        </p:spPr>
      </p:pic>
    </p:spTree>
    <p:extLst>
      <p:ext uri="{BB962C8B-B14F-4D97-AF65-F5344CB8AC3E}">
        <p14:creationId xmlns:p14="http://schemas.microsoft.com/office/powerpoint/2010/main" val="3555700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5AE0E-EA63-21F7-6325-02571AD5C4D6}"/>
              </a:ext>
            </a:extLst>
          </p:cNvPr>
          <p:cNvSpPr>
            <a:spLocks noGrp="1"/>
          </p:cNvSpPr>
          <p:nvPr>
            <p:ph type="title"/>
          </p:nvPr>
        </p:nvSpPr>
        <p:spPr/>
        <p:txBody>
          <a:bodyPr/>
          <a:lstStyle/>
          <a:p>
            <a:pPr algn="ctr"/>
            <a:r>
              <a:rPr lang="es-MX" dirty="0"/>
              <a:t>CONTACTO </a:t>
            </a:r>
          </a:p>
        </p:txBody>
      </p:sp>
      <p:sp>
        <p:nvSpPr>
          <p:cNvPr id="3" name="Marcador de contenido 2">
            <a:extLst>
              <a:ext uri="{FF2B5EF4-FFF2-40B4-BE49-F238E27FC236}">
                <a16:creationId xmlns:a16="http://schemas.microsoft.com/office/drawing/2014/main" id="{95B32BF2-8691-2E72-2C35-329588F810C8}"/>
              </a:ext>
            </a:extLst>
          </p:cNvPr>
          <p:cNvSpPr>
            <a:spLocks noGrp="1"/>
          </p:cNvSpPr>
          <p:nvPr>
            <p:ph idx="1"/>
          </p:nvPr>
        </p:nvSpPr>
        <p:spPr>
          <a:xfrm>
            <a:off x="838200" y="1880216"/>
            <a:ext cx="10515600" cy="4351338"/>
          </a:xfrm>
        </p:spPr>
        <p:txBody>
          <a:bodyPr>
            <a:normAutofit/>
          </a:bodyPr>
          <a:lstStyle/>
          <a:p>
            <a:pPr marL="0" indent="0" algn="ctr">
              <a:buNone/>
            </a:pPr>
            <a:r>
              <a:rPr lang="es-MX" sz="4800" dirty="0"/>
              <a:t>Dr. Juan Gabriel Adame Acosta.</a:t>
            </a:r>
          </a:p>
          <a:p>
            <a:pPr marL="0" indent="0" algn="ctr">
              <a:buNone/>
            </a:pPr>
            <a:r>
              <a:rPr lang="es-MX" sz="4800" dirty="0"/>
              <a:t>email     </a:t>
            </a:r>
            <a:r>
              <a:rPr lang="es-MX" sz="4800" dirty="0">
                <a:hlinkClick r:id="rId2"/>
              </a:rPr>
              <a:t>agronomomay@hotmail.com</a:t>
            </a:r>
            <a:endParaRPr lang="es-MX" sz="4800" dirty="0"/>
          </a:p>
          <a:p>
            <a:pPr marL="0" indent="0" algn="ctr">
              <a:buNone/>
            </a:pPr>
            <a:r>
              <a:rPr lang="es-MX" sz="4800" dirty="0"/>
              <a:t>Cel.      4929096280</a:t>
            </a:r>
          </a:p>
          <a:p>
            <a:pPr marL="0" indent="0" algn="ctr">
              <a:buNone/>
            </a:pPr>
            <a:r>
              <a:rPr lang="es-MX" sz="4800" dirty="0"/>
              <a:t>Área Académica.</a:t>
            </a:r>
          </a:p>
        </p:txBody>
      </p:sp>
    </p:spTree>
    <p:extLst>
      <p:ext uri="{BB962C8B-B14F-4D97-AF65-F5344CB8AC3E}">
        <p14:creationId xmlns:p14="http://schemas.microsoft.com/office/powerpoint/2010/main" val="59600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2CDBB-5297-09A2-6449-E7500E471B47}"/>
              </a:ext>
            </a:extLst>
          </p:cNvPr>
          <p:cNvSpPr>
            <a:spLocks noGrp="1"/>
          </p:cNvSpPr>
          <p:nvPr>
            <p:ph type="title"/>
          </p:nvPr>
        </p:nvSpPr>
        <p:spPr/>
        <p:txBody>
          <a:bodyPr/>
          <a:lstStyle/>
          <a:p>
            <a:r>
              <a:rPr lang="es-MX" dirty="0"/>
              <a:t>Principales elementos de un proyecto.</a:t>
            </a:r>
          </a:p>
        </p:txBody>
      </p:sp>
      <p:pic>
        <p:nvPicPr>
          <p:cNvPr id="5" name="Imagen 4" descr="Una caricatura de una persona&#10;&#10;Descripción generada automáticamente con confianza media">
            <a:extLst>
              <a:ext uri="{FF2B5EF4-FFF2-40B4-BE49-F238E27FC236}">
                <a16:creationId xmlns:a16="http://schemas.microsoft.com/office/drawing/2014/main" id="{B31FC78C-E90A-8F9B-10A5-FCE0C437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659" y="1352223"/>
            <a:ext cx="7292788" cy="5298141"/>
          </a:xfrm>
          <a:prstGeom prst="rect">
            <a:avLst/>
          </a:prstGeom>
        </p:spPr>
      </p:pic>
      <p:sp>
        <p:nvSpPr>
          <p:cNvPr id="3" name="Marcador de contenido 2">
            <a:extLst>
              <a:ext uri="{FF2B5EF4-FFF2-40B4-BE49-F238E27FC236}">
                <a16:creationId xmlns:a16="http://schemas.microsoft.com/office/drawing/2014/main" id="{DA5B966B-3658-6A4F-FD8F-1E5D635CB985}"/>
              </a:ext>
            </a:extLst>
          </p:cNvPr>
          <p:cNvSpPr>
            <a:spLocks noGrp="1"/>
          </p:cNvSpPr>
          <p:nvPr>
            <p:ph idx="1"/>
          </p:nvPr>
        </p:nvSpPr>
        <p:spPr>
          <a:xfrm>
            <a:off x="838200" y="1825625"/>
            <a:ext cx="4579961" cy="4351338"/>
          </a:xfrm>
        </p:spPr>
        <p:txBody>
          <a:bodyPr>
            <a:normAutofit lnSpcReduction="10000"/>
          </a:bodyPr>
          <a:lstStyle/>
          <a:p>
            <a:r>
              <a:rPr lang="es-MX" dirty="0"/>
              <a:t>Título.</a:t>
            </a:r>
          </a:p>
          <a:p>
            <a:r>
              <a:rPr lang="es-MX" dirty="0"/>
              <a:t>Descripción del proyecto.</a:t>
            </a:r>
          </a:p>
          <a:p>
            <a:r>
              <a:rPr lang="es-MX" dirty="0"/>
              <a:t> Justificación.</a:t>
            </a:r>
          </a:p>
          <a:p>
            <a:r>
              <a:rPr lang="es-MX" dirty="0"/>
              <a:t> Objetivos.</a:t>
            </a:r>
          </a:p>
          <a:p>
            <a:r>
              <a:rPr lang="es-MX" dirty="0"/>
              <a:t> Beneficiarios.</a:t>
            </a:r>
          </a:p>
          <a:p>
            <a:r>
              <a:rPr lang="es-MX" dirty="0"/>
              <a:t> Productos.</a:t>
            </a:r>
          </a:p>
          <a:p>
            <a:r>
              <a:rPr lang="es-MX" dirty="0"/>
              <a:t> Descripción metodológica.</a:t>
            </a:r>
          </a:p>
          <a:p>
            <a:r>
              <a:rPr lang="es-MX" dirty="0"/>
              <a:t> Cronograma de actividades.</a:t>
            </a:r>
          </a:p>
          <a:p>
            <a:r>
              <a:rPr lang="es-MX" dirty="0"/>
              <a:t> Presupuesto.</a:t>
            </a:r>
          </a:p>
          <a:p>
            <a:endParaRPr lang="es-MX" dirty="0"/>
          </a:p>
        </p:txBody>
      </p:sp>
    </p:spTree>
    <p:extLst>
      <p:ext uri="{BB962C8B-B14F-4D97-AF65-F5344CB8AC3E}">
        <p14:creationId xmlns:p14="http://schemas.microsoft.com/office/powerpoint/2010/main" val="36488557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91EB1-BADD-3D23-B0D4-93A664DC6999}"/>
              </a:ext>
            </a:extLst>
          </p:cNvPr>
          <p:cNvSpPr>
            <a:spLocks noGrp="1"/>
          </p:cNvSpPr>
          <p:nvPr>
            <p:ph type="title"/>
          </p:nvPr>
        </p:nvSpPr>
        <p:spPr/>
        <p:txBody>
          <a:bodyPr>
            <a:normAutofit/>
          </a:bodyPr>
          <a:lstStyle/>
          <a:p>
            <a:pPr algn="ctr"/>
            <a:r>
              <a:rPr lang="es-MX" sz="2400" b="1" dirty="0">
                <a:effectLst/>
                <a:latin typeface="Arial" panose="020B0604020202020204" pitchFamily="34" charset="0"/>
                <a:ea typeface="Calibri" panose="020F0502020204030204" pitchFamily="34" charset="0"/>
              </a:rPr>
              <a:t>CONCURSO  DE CREATIVIDAD TECNOLÓGICA E INNOVACIÓN </a:t>
            </a:r>
            <a:r>
              <a:rPr lang="es-MX" sz="2400" b="1" dirty="0" err="1">
                <a:effectLst/>
                <a:latin typeface="Arial" panose="020B0604020202020204" pitchFamily="34" charset="0"/>
                <a:ea typeface="Calibri" panose="020F0502020204030204" pitchFamily="34" charset="0"/>
              </a:rPr>
              <a:t>CECyTEZ</a:t>
            </a:r>
            <a:r>
              <a:rPr lang="es-MX" sz="2400" b="1" dirty="0">
                <a:effectLst/>
                <a:latin typeface="Arial" panose="020B0604020202020204" pitchFamily="34" charset="0"/>
                <a:ea typeface="Calibri" panose="020F0502020204030204" pitchFamily="34" charset="0"/>
              </a:rPr>
              <a:t> </a:t>
            </a:r>
            <a:r>
              <a:rPr lang="es-MX" sz="2400" b="1" dirty="0">
                <a:latin typeface="Arial" panose="020B0604020202020204" pitchFamily="34" charset="0"/>
                <a:ea typeface="Calibri" panose="020F0502020204030204" pitchFamily="34" charset="0"/>
              </a:rPr>
              <a:t>(mayo-junio)</a:t>
            </a:r>
            <a:endParaRPr lang="es-MX" sz="5400" dirty="0"/>
          </a:p>
        </p:txBody>
      </p:sp>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r>
              <a:rPr lang="es-MX" sz="1800" b="1">
                <a:effectLst/>
                <a:latin typeface="Arial" panose="020B0604020202020204" pitchFamily="34" charset="0"/>
                <a:ea typeface="Calibri" panose="020F0502020204030204" pitchFamily="34" charset="0"/>
              </a:rPr>
              <a:t>TEMÁTICAS PARA LA RECEPCIÓN DE PROTOTIPOS</a:t>
            </a: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3573113250"/>
              </p:ext>
            </p:extLst>
          </p:nvPr>
        </p:nvGraphicFramePr>
        <p:xfrm>
          <a:off x="956235" y="2198843"/>
          <a:ext cx="9774518" cy="4175760"/>
        </p:xfrm>
        <a:graphic>
          <a:graphicData uri="http://schemas.openxmlformats.org/drawingml/2006/table">
            <a:tbl>
              <a:tblPr firstRow="1" bandRow="1">
                <a:tableStyleId>{5C22544A-7EE6-4342-B048-85BDC9FD1C3A}</a:tableStyleId>
              </a:tblPr>
              <a:tblGrid>
                <a:gridCol w="4887259">
                  <a:extLst>
                    <a:ext uri="{9D8B030D-6E8A-4147-A177-3AD203B41FA5}">
                      <a16:colId xmlns:a16="http://schemas.microsoft.com/office/drawing/2014/main" val="62343403"/>
                    </a:ext>
                  </a:extLst>
                </a:gridCol>
                <a:gridCol w="4887259">
                  <a:extLst>
                    <a:ext uri="{9D8B030D-6E8A-4147-A177-3AD203B41FA5}">
                      <a16:colId xmlns:a16="http://schemas.microsoft.com/office/drawing/2014/main" val="1355631123"/>
                    </a:ext>
                  </a:extLst>
                </a:gridCol>
              </a:tblGrid>
              <a:tr h="342651">
                <a:tc>
                  <a:txBody>
                    <a:bodyPr/>
                    <a:lstStyle/>
                    <a:p>
                      <a:pPr algn="just"/>
                      <a:r>
                        <a:rPr lang="es-MX" sz="2000" b="1" kern="1200">
                          <a:solidFill>
                            <a:schemeClr val="lt1"/>
                          </a:solidFill>
                          <a:effectLst/>
                          <a:latin typeface="+mn-lt"/>
                          <a:ea typeface="+mn-ea"/>
                          <a:cs typeface="+mn-cs"/>
                        </a:rPr>
                        <a:t>Ciencias Exactas y Naturales: </a:t>
                      </a:r>
                      <a:endParaRPr lang="es-MX" sz="2000" dirty="0"/>
                    </a:p>
                  </a:txBody>
                  <a:tcPr>
                    <a:solidFill>
                      <a:schemeClr val="accent6">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b="1" kern="1200" dirty="0">
                          <a:solidFill>
                            <a:schemeClr val="lt1"/>
                          </a:solidFill>
                          <a:effectLst/>
                          <a:latin typeface="+mn-lt"/>
                          <a:ea typeface="+mn-ea"/>
                          <a:cs typeface="+mn-cs"/>
                        </a:rPr>
                        <a:t>Química General, Química Orgánica, Química Inorgánica, Curtiduría, Física General, Física del Estado Sólido, Magnetismo, Electromagnetismo, Termodinámica, Mecánica Cuántica, Física Nuclear, Matemáticas, Estadística, Probabilidad, Análisis Numérico, Cálculo, Biología General, Botánica, Zoología, Microbiología, Entomología, entre otros.</a:t>
                      </a:r>
                    </a:p>
                    <a:p>
                      <a:pPr algn="just"/>
                      <a:endParaRPr lang="es-MX" sz="8800" dirty="0"/>
                    </a:p>
                  </a:txBody>
                  <a:tcPr>
                    <a:solidFill>
                      <a:schemeClr val="accent6">
                        <a:lumMod val="60000"/>
                        <a:lumOff val="40000"/>
                      </a:schemeClr>
                    </a:solidFill>
                  </a:tcPr>
                </a:tc>
                <a:extLst>
                  <a:ext uri="{0D108BD9-81ED-4DB2-BD59-A6C34878D82A}">
                    <a16:rowId xmlns:a16="http://schemas.microsoft.com/office/drawing/2014/main" val="3919717929"/>
                  </a:ext>
                </a:extLst>
              </a:tr>
            </a:tbl>
          </a:graphicData>
        </a:graphic>
      </p:graphicFrame>
      <p:pic>
        <p:nvPicPr>
          <p:cNvPr id="6" name="Imagen 5" descr="Interfaz de usuario gráfica, Sitio web&#10;&#10;Descripción generada automáticamente">
            <a:extLst>
              <a:ext uri="{FF2B5EF4-FFF2-40B4-BE49-F238E27FC236}">
                <a16:creationId xmlns:a16="http://schemas.microsoft.com/office/drawing/2014/main" id="{DA6E8E71-4F17-37CE-48D5-1BDA7707F027}"/>
              </a:ext>
            </a:extLst>
          </p:cNvPr>
          <p:cNvPicPr>
            <a:picLocks noChangeAspect="1"/>
          </p:cNvPicPr>
          <p:nvPr/>
        </p:nvPicPr>
        <p:blipFill>
          <a:blip r:embed="rId2"/>
          <a:stretch>
            <a:fillRect/>
          </a:stretch>
        </p:blipFill>
        <p:spPr>
          <a:xfrm>
            <a:off x="956234" y="2724990"/>
            <a:ext cx="4320303" cy="3182513"/>
          </a:xfrm>
          <a:prstGeom prst="rect">
            <a:avLst/>
          </a:prstGeom>
        </p:spPr>
      </p:pic>
    </p:spTree>
    <p:extLst>
      <p:ext uri="{BB962C8B-B14F-4D97-AF65-F5344CB8AC3E}">
        <p14:creationId xmlns:p14="http://schemas.microsoft.com/office/powerpoint/2010/main" val="419048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a:xfrm>
            <a:off x="585694" y="386556"/>
            <a:ext cx="10515600" cy="4351338"/>
          </a:xfrm>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4092262397"/>
              </p:ext>
            </p:extLst>
          </p:nvPr>
        </p:nvGraphicFramePr>
        <p:xfrm>
          <a:off x="956234" y="150125"/>
          <a:ext cx="10515600" cy="608690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2343403"/>
                    </a:ext>
                  </a:extLst>
                </a:gridCol>
                <a:gridCol w="5257800">
                  <a:extLst>
                    <a:ext uri="{9D8B030D-6E8A-4147-A177-3AD203B41FA5}">
                      <a16:colId xmlns:a16="http://schemas.microsoft.com/office/drawing/2014/main" val="1355631123"/>
                    </a:ext>
                  </a:extLst>
                </a:gridCol>
              </a:tblGrid>
              <a:tr h="6086902">
                <a:tc>
                  <a:txBody>
                    <a:bodyPr/>
                    <a:lstStyle/>
                    <a:p>
                      <a:r>
                        <a:rPr lang="es-MX" sz="2400" b="1" kern="1200" dirty="0">
                          <a:solidFill>
                            <a:schemeClr val="lt1"/>
                          </a:solidFill>
                          <a:effectLst/>
                          <a:latin typeface="+mn-lt"/>
                          <a:ea typeface="+mn-ea"/>
                          <a:cs typeface="+mn-cs"/>
                        </a:rPr>
                        <a:t>Ciencias Médicas</a:t>
                      </a:r>
                      <a:endParaRPr lang="es-MX" sz="2800" dirty="0"/>
                    </a:p>
                  </a:txBody>
                  <a:tcPr>
                    <a:solidFill>
                      <a:schemeClr val="accent4">
                        <a:lumMod val="60000"/>
                        <a:lumOff val="40000"/>
                      </a:schemeClr>
                    </a:solidFill>
                  </a:tcPr>
                </a:tc>
                <a:tc>
                  <a:txBody>
                    <a:bodyPr/>
                    <a:lstStyle/>
                    <a:p>
                      <a:pPr lvl="1"/>
                      <a:r>
                        <a:rPr lang="es-MX" sz="2400" b="1" kern="1200" dirty="0">
                          <a:solidFill>
                            <a:schemeClr val="lt1"/>
                          </a:solidFill>
                          <a:effectLst/>
                          <a:latin typeface="+mn-lt"/>
                          <a:ea typeface="+mn-ea"/>
                          <a:cs typeface="+mn-cs"/>
                        </a:rPr>
                        <a:t>Cardiología, Nutrición, Medicina Homeopática, Medicina Alternativa, Patología, Farmacología, Oftalmología, Pediatría, Dermatología, Problemas Endémicos, Toxicología, Parasitología, Hematología, Sanidad, Anatomía, Fisiología, Psicología, </a:t>
                      </a:r>
                      <a:r>
                        <a:rPr lang="es-MX" sz="2400" b="1" kern="1200" dirty="0" err="1">
                          <a:solidFill>
                            <a:schemeClr val="lt1"/>
                          </a:solidFill>
                          <a:effectLst/>
                          <a:latin typeface="+mn-lt"/>
                          <a:ea typeface="+mn-ea"/>
                          <a:cs typeface="+mn-cs"/>
                        </a:rPr>
                        <a:t>Gericultura</a:t>
                      </a:r>
                      <a:r>
                        <a:rPr lang="es-MX" sz="2400" b="1" kern="1200" dirty="0">
                          <a:solidFill>
                            <a:schemeClr val="lt1"/>
                          </a:solidFill>
                          <a:effectLst/>
                          <a:latin typeface="+mn-lt"/>
                          <a:ea typeface="+mn-ea"/>
                          <a:cs typeface="+mn-cs"/>
                        </a:rPr>
                        <a:t> y Puericultura, entre otros.</a:t>
                      </a:r>
                      <a:endParaRPr lang="es-MX" sz="2000" b="1" kern="1200" dirty="0">
                        <a:solidFill>
                          <a:schemeClr val="lt1"/>
                        </a:solidFill>
                        <a:effectLst/>
                        <a:latin typeface="+mn-lt"/>
                        <a:ea typeface="+mn-ea"/>
                        <a:cs typeface="+mn-cs"/>
                      </a:endParaRPr>
                    </a:p>
                    <a:p>
                      <a:endParaRPr lang="es-MX" sz="11500" dirty="0"/>
                    </a:p>
                  </a:txBody>
                  <a:tcPr>
                    <a:solidFill>
                      <a:schemeClr val="accent4">
                        <a:lumMod val="60000"/>
                        <a:lumOff val="40000"/>
                      </a:schemeClr>
                    </a:solidFill>
                  </a:tcPr>
                </a:tc>
                <a:extLst>
                  <a:ext uri="{0D108BD9-81ED-4DB2-BD59-A6C34878D82A}">
                    <a16:rowId xmlns:a16="http://schemas.microsoft.com/office/drawing/2014/main" val="3919717929"/>
                  </a:ext>
                </a:extLst>
              </a:tr>
            </a:tbl>
          </a:graphicData>
        </a:graphic>
      </p:graphicFrame>
      <p:pic>
        <p:nvPicPr>
          <p:cNvPr id="2050" name="Picture 2" descr="Maestría en Ciencias Médicas | Universidad del Noreste">
            <a:extLst>
              <a:ext uri="{FF2B5EF4-FFF2-40B4-BE49-F238E27FC236}">
                <a16:creationId xmlns:a16="http://schemas.microsoft.com/office/drawing/2014/main" id="{FE6A850A-4934-0C33-765F-102CB0BB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930" y="2562225"/>
            <a:ext cx="4070745" cy="268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3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2062931955"/>
              </p:ext>
            </p:extLst>
          </p:nvPr>
        </p:nvGraphicFramePr>
        <p:xfrm>
          <a:off x="956234" y="377345"/>
          <a:ext cx="10712602" cy="6035040"/>
        </p:xfrm>
        <a:graphic>
          <a:graphicData uri="http://schemas.openxmlformats.org/drawingml/2006/table">
            <a:tbl>
              <a:tblPr firstRow="1" bandRow="1">
                <a:tableStyleId>{5C22544A-7EE6-4342-B048-85BDC9FD1C3A}</a:tableStyleId>
              </a:tblPr>
              <a:tblGrid>
                <a:gridCol w="5356301">
                  <a:extLst>
                    <a:ext uri="{9D8B030D-6E8A-4147-A177-3AD203B41FA5}">
                      <a16:colId xmlns:a16="http://schemas.microsoft.com/office/drawing/2014/main" val="62343403"/>
                    </a:ext>
                  </a:extLst>
                </a:gridCol>
                <a:gridCol w="5356301">
                  <a:extLst>
                    <a:ext uri="{9D8B030D-6E8A-4147-A177-3AD203B41FA5}">
                      <a16:colId xmlns:a16="http://schemas.microsoft.com/office/drawing/2014/main" val="1355631123"/>
                    </a:ext>
                  </a:extLst>
                </a:gridCol>
              </a:tblGrid>
              <a:tr h="5799618">
                <a:tc>
                  <a:txBody>
                    <a:bodyPr/>
                    <a:lstStyle/>
                    <a:p>
                      <a:r>
                        <a:rPr lang="es-MX" sz="3200" b="1" kern="1200" dirty="0">
                          <a:solidFill>
                            <a:schemeClr val="lt1"/>
                          </a:solidFill>
                          <a:effectLst/>
                          <a:latin typeface="+mn-lt"/>
                          <a:ea typeface="+mn-ea"/>
                          <a:cs typeface="+mn-cs"/>
                        </a:rPr>
                        <a:t>Ciencias Sociales y Humanidades</a:t>
                      </a:r>
                      <a:endParaRPr lang="es-MX" sz="3600" dirty="0"/>
                    </a:p>
                  </a:txBody>
                  <a:tcPr>
                    <a:solidFill>
                      <a:srgbClr val="00B050"/>
                    </a:solidFill>
                  </a:tcPr>
                </a:tc>
                <a:tc>
                  <a:txBody>
                    <a:bodyPr/>
                    <a:lstStyle/>
                    <a:p>
                      <a:pPr lvl="1"/>
                      <a:r>
                        <a:rPr lang="es-MX" sz="3200" b="1" kern="1200" dirty="0">
                          <a:solidFill>
                            <a:schemeClr val="lt1"/>
                          </a:solidFill>
                          <a:effectLst/>
                          <a:latin typeface="+mn-lt"/>
                          <a:ea typeface="+mn-ea"/>
                          <a:cs typeface="+mn-cs"/>
                        </a:rPr>
                        <a:t>Economía, Administración, Bibliotecología, Mercadotecnia, Contabilidad, Filosofía, Historia, Metodología de la Investigación, Geografía, Sociología, entre otros.</a:t>
                      </a:r>
                    </a:p>
                    <a:p>
                      <a:endParaRPr lang="es-MX" sz="16600" dirty="0"/>
                    </a:p>
                  </a:txBody>
                  <a:tcPr>
                    <a:solidFill>
                      <a:srgbClr val="00B050"/>
                    </a:solidFill>
                  </a:tcPr>
                </a:tc>
                <a:extLst>
                  <a:ext uri="{0D108BD9-81ED-4DB2-BD59-A6C34878D82A}">
                    <a16:rowId xmlns:a16="http://schemas.microsoft.com/office/drawing/2014/main" val="3919717929"/>
                  </a:ext>
                </a:extLst>
              </a:tr>
            </a:tbl>
          </a:graphicData>
        </a:graphic>
      </p:graphicFrame>
      <p:pic>
        <p:nvPicPr>
          <p:cNvPr id="5" name="Imagen 4" descr="Un dibujo de una persona&#10;&#10;Descripción generada automáticamente con confianza baja">
            <a:extLst>
              <a:ext uri="{FF2B5EF4-FFF2-40B4-BE49-F238E27FC236}">
                <a16:creationId xmlns:a16="http://schemas.microsoft.com/office/drawing/2014/main" id="{707689F6-20AE-3FE3-078B-0F7A454FAD9F}"/>
              </a:ext>
            </a:extLst>
          </p:cNvPr>
          <p:cNvPicPr>
            <a:picLocks noChangeAspect="1"/>
          </p:cNvPicPr>
          <p:nvPr/>
        </p:nvPicPr>
        <p:blipFill>
          <a:blip r:embed="rId2"/>
          <a:stretch>
            <a:fillRect/>
          </a:stretch>
        </p:blipFill>
        <p:spPr>
          <a:xfrm>
            <a:off x="1061477" y="2557462"/>
            <a:ext cx="4581619" cy="3048859"/>
          </a:xfrm>
          <a:prstGeom prst="rect">
            <a:avLst/>
          </a:prstGeom>
        </p:spPr>
      </p:pic>
    </p:spTree>
    <p:extLst>
      <p:ext uri="{BB962C8B-B14F-4D97-AF65-F5344CB8AC3E}">
        <p14:creationId xmlns:p14="http://schemas.microsoft.com/office/powerpoint/2010/main" val="162706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2D55AA-2FAD-EC05-08FE-30AF352DFEFC}"/>
              </a:ext>
            </a:extLst>
          </p:cNvPr>
          <p:cNvSpPr>
            <a:spLocks noGrp="1"/>
          </p:cNvSpPr>
          <p:nvPr>
            <p:ph idx="1"/>
          </p:nvPr>
        </p:nvSpPr>
        <p:spPr/>
        <p:txBody>
          <a:bodyPr/>
          <a:lstStyle/>
          <a:p>
            <a:pPr marL="0" indent="0">
              <a:buNone/>
            </a:pPr>
            <a:endParaRPr lang="es-MX" dirty="0"/>
          </a:p>
        </p:txBody>
      </p:sp>
      <p:graphicFrame>
        <p:nvGraphicFramePr>
          <p:cNvPr id="4" name="Tabla 4">
            <a:extLst>
              <a:ext uri="{FF2B5EF4-FFF2-40B4-BE49-F238E27FC236}">
                <a16:creationId xmlns:a16="http://schemas.microsoft.com/office/drawing/2014/main" id="{615383F9-7634-020F-2E28-0A5252C3D36F}"/>
              </a:ext>
            </a:extLst>
          </p:cNvPr>
          <p:cNvGraphicFramePr>
            <a:graphicFrameLocks noGrp="1"/>
          </p:cNvGraphicFramePr>
          <p:nvPr>
            <p:extLst>
              <p:ext uri="{D42A27DB-BD31-4B8C-83A1-F6EECF244321}">
                <p14:modId xmlns:p14="http://schemas.microsoft.com/office/powerpoint/2010/main" val="3209339471"/>
              </p:ext>
            </p:extLst>
          </p:nvPr>
        </p:nvGraphicFramePr>
        <p:xfrm>
          <a:off x="956235" y="450376"/>
          <a:ext cx="9774518" cy="5726587"/>
        </p:xfrm>
        <a:graphic>
          <a:graphicData uri="http://schemas.openxmlformats.org/drawingml/2006/table">
            <a:tbl>
              <a:tblPr firstRow="1" bandRow="1">
                <a:tableStyleId>{5C22544A-7EE6-4342-B048-85BDC9FD1C3A}</a:tableStyleId>
              </a:tblPr>
              <a:tblGrid>
                <a:gridCol w="4887259">
                  <a:extLst>
                    <a:ext uri="{9D8B030D-6E8A-4147-A177-3AD203B41FA5}">
                      <a16:colId xmlns:a16="http://schemas.microsoft.com/office/drawing/2014/main" val="62343403"/>
                    </a:ext>
                  </a:extLst>
                </a:gridCol>
                <a:gridCol w="4887259">
                  <a:extLst>
                    <a:ext uri="{9D8B030D-6E8A-4147-A177-3AD203B41FA5}">
                      <a16:colId xmlns:a16="http://schemas.microsoft.com/office/drawing/2014/main" val="1355631123"/>
                    </a:ext>
                  </a:extLst>
                </a:gridCol>
              </a:tblGrid>
              <a:tr h="5726587">
                <a:tc>
                  <a:txBody>
                    <a:bodyPr/>
                    <a:lstStyle/>
                    <a:p>
                      <a:r>
                        <a:rPr lang="es-MX" sz="3200" b="1" kern="1200" dirty="0">
                          <a:solidFill>
                            <a:schemeClr val="lt1"/>
                          </a:solidFill>
                          <a:effectLst/>
                          <a:latin typeface="+mn-lt"/>
                          <a:ea typeface="+mn-ea"/>
                          <a:cs typeface="+mn-cs"/>
                        </a:rPr>
                        <a:t>Ciencias de la Ingeniería</a:t>
                      </a:r>
                      <a:endParaRPr lang="es-MX" sz="3600" dirty="0"/>
                    </a:p>
                  </a:txBody>
                  <a:tcPr>
                    <a:solidFill>
                      <a:srgbClr val="7030A0"/>
                    </a:solidFill>
                  </a:tcPr>
                </a:tc>
                <a:tc>
                  <a:txBody>
                    <a:bodyPr/>
                    <a:lstStyle/>
                    <a:p>
                      <a:pPr lvl="1"/>
                      <a:r>
                        <a:rPr lang="es-MX" sz="3200" b="1" kern="1200" dirty="0">
                          <a:solidFill>
                            <a:schemeClr val="lt1"/>
                          </a:solidFill>
                          <a:effectLst/>
                          <a:latin typeface="+mn-lt"/>
                          <a:ea typeface="+mn-ea"/>
                          <a:cs typeface="+mn-cs"/>
                        </a:rPr>
                        <a:t>Ingeniería Aeronáutica, Textil Geofísica, Metalúrgica, Química, Civil, Mecánica, Eléctrica, Telecomunicaciones, Industrial, Robótica, Control y Automatización, Computación, entre otros</a:t>
                      </a:r>
                      <a:endParaRPr lang="es-MX" sz="16600" dirty="0"/>
                    </a:p>
                  </a:txBody>
                  <a:tcPr>
                    <a:solidFill>
                      <a:srgbClr val="7030A0"/>
                    </a:solidFill>
                  </a:tcPr>
                </a:tc>
                <a:extLst>
                  <a:ext uri="{0D108BD9-81ED-4DB2-BD59-A6C34878D82A}">
                    <a16:rowId xmlns:a16="http://schemas.microsoft.com/office/drawing/2014/main" val="3919717929"/>
                  </a:ext>
                </a:extLst>
              </a:tr>
            </a:tbl>
          </a:graphicData>
        </a:graphic>
      </p:graphicFrame>
      <p:pic>
        <p:nvPicPr>
          <p:cNvPr id="2" name="Imagen 1">
            <a:extLst>
              <a:ext uri="{FF2B5EF4-FFF2-40B4-BE49-F238E27FC236}">
                <a16:creationId xmlns:a16="http://schemas.microsoft.com/office/drawing/2014/main" id="{ECC16470-FBF5-64B8-6EB3-F489464323E9}"/>
              </a:ext>
            </a:extLst>
          </p:cNvPr>
          <p:cNvPicPr>
            <a:picLocks noChangeAspect="1"/>
          </p:cNvPicPr>
          <p:nvPr/>
        </p:nvPicPr>
        <p:blipFill>
          <a:blip r:embed="rId2"/>
          <a:stretch>
            <a:fillRect/>
          </a:stretch>
        </p:blipFill>
        <p:spPr>
          <a:xfrm>
            <a:off x="956235" y="2671762"/>
            <a:ext cx="4729866" cy="2364933"/>
          </a:xfrm>
          <a:prstGeom prst="rect">
            <a:avLst/>
          </a:prstGeom>
        </p:spPr>
      </p:pic>
    </p:spTree>
    <p:extLst>
      <p:ext uri="{BB962C8B-B14F-4D97-AF65-F5344CB8AC3E}">
        <p14:creationId xmlns:p14="http://schemas.microsoft.com/office/powerpoint/2010/main" val="10048602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2126</Words>
  <Application>Microsoft Office PowerPoint</Application>
  <PresentationFormat>Panorámica</PresentationFormat>
  <Paragraphs>192</Paragraphs>
  <Slides>46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Arial</vt:lpstr>
      <vt:lpstr>Calibri</vt:lpstr>
      <vt:lpstr>Calibri Light</vt:lpstr>
      <vt:lpstr>Symbol</vt:lpstr>
      <vt:lpstr>Tema de Office</vt:lpstr>
      <vt:lpstr>COLEGIO DE ESTUDIOS CIENTÍFICOS Y TECNOLÓGICOS DEL ESTADO DE ZACATECAS</vt:lpstr>
      <vt:lpstr>Presentación de PowerPoint</vt:lpstr>
      <vt:lpstr>¿Qué es un proyecto?</vt:lpstr>
      <vt:lpstr>¿ y por dónde empiezo?</vt:lpstr>
      <vt:lpstr>Principales elementos de un proyecto.</vt:lpstr>
      <vt:lpstr>CONCURSO  DE CREATIVIDAD TECNOLÓGICA E INNOVACIÓN CECyTEZ (mayo-junio)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 GENERAL</vt:lpstr>
      <vt:lpstr>BASES DE PARTICIPACIÓN</vt:lpstr>
      <vt:lpstr>Presentación de PowerPoint</vt:lpstr>
      <vt:lpstr>Presentación de PowerPoint</vt:lpstr>
      <vt:lpstr>DESARROLLO</vt:lpstr>
      <vt:lpstr>Presentación de PowerPoint</vt:lpstr>
      <vt:lpstr>CRITERIOS DE EVALUACIÓN TECNOLÓGICOS.</vt:lpstr>
      <vt:lpstr>CRITERIOS DE EVALUACIÓN DE INVESTIGACIÓN.</vt:lpstr>
      <vt:lpstr>CRITERIOS DE EVALUACIÓN INFORMÁTICOS</vt:lpstr>
      <vt:lpstr>CRITERIOS DE EVALUACIÓNCULTURA ECOLÓGICA Y DEL MEDIO AMBIENTE.</vt:lpstr>
      <vt:lpstr>Conceptos de calificación para los Prototipos</vt:lpstr>
      <vt:lpstr>Conceptos de calificación para los Prototipos</vt:lpstr>
      <vt:lpstr>ELEMENTOS PARA LA FORMULACIÓN DE PROTOTIPOS</vt:lpstr>
      <vt:lpstr>RESUMEN DEL PROYECTO</vt:lpstr>
      <vt:lpstr>OBJETIVO </vt:lpstr>
      <vt:lpstr>PLANTEAMIENTO DEL PROBLEMA A RESOLVER  </vt:lpstr>
      <vt:lpstr>DESCRIPCIÓN Y ANÁLISIS DE INNOVACIÓN DEL PROYECTO   </vt:lpstr>
      <vt:lpstr>PROGRAMA DE TRABAJO    </vt:lpstr>
      <vt:lpstr>PROCESO DE ELABORACIÓN                                                                                     </vt:lpstr>
      <vt:lpstr>DESGLOSE DE REQUERIMIENTOS DE RECURSOS HUMANOS Y MATERIALES      </vt:lpstr>
      <vt:lpstr>COSTOS </vt:lpstr>
      <vt:lpstr>VIABILIDAD DEL PROYECTO </vt:lpstr>
      <vt:lpstr>BIBLIOGRAFÍA CONSULTADA  </vt:lpstr>
      <vt:lpstr>ANTECEDENTES   </vt:lpstr>
      <vt:lpstr>HACKATHON (mayo-junio)</vt:lpstr>
      <vt:lpstr>TEMAS Objetivos de Desarrollo Sustentable “ODS”</vt:lpstr>
      <vt:lpstr>ASPECTOS QUE SE CALIFICAN:</vt:lpstr>
      <vt:lpstr>ENTREGABLES FASE 1</vt:lpstr>
      <vt:lpstr>ENTREGABLES FASE 2, 3</vt:lpstr>
      <vt:lpstr>Reto Emprendedoras (Hackaton)  Secretaria de Economía.</vt:lpstr>
      <vt:lpstr>Presentación de PowerPoint</vt:lpstr>
      <vt:lpstr>CONTACTO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Gabriel Adame Acosta</dc:creator>
  <cp:lastModifiedBy>Juan Gabriel Adame Acosta</cp:lastModifiedBy>
  <cp:revision>2</cp:revision>
  <dcterms:created xsi:type="dcterms:W3CDTF">2022-08-18T15:04:34Z</dcterms:created>
  <dcterms:modified xsi:type="dcterms:W3CDTF">2022-08-25T13:27:55Z</dcterms:modified>
</cp:coreProperties>
</file>