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  <p:sldMasterId id="2147483673" r:id="rId4"/>
  </p:sldMasterIdLst>
  <p:sldIdLst>
    <p:sldId id="283" r:id="rId5"/>
    <p:sldId id="284" r:id="rId6"/>
    <p:sldId id="370" r:id="rId7"/>
    <p:sldId id="285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62" r:id="rId85"/>
    <p:sldId id="363" r:id="rId86"/>
    <p:sldId id="364" r:id="rId87"/>
    <p:sldId id="365" r:id="rId88"/>
    <p:sldId id="366" r:id="rId89"/>
    <p:sldId id="367" r:id="rId90"/>
    <p:sldId id="371" r:id="rId91"/>
    <p:sldId id="372" r:id="rId92"/>
    <p:sldId id="373" r:id="rId93"/>
    <p:sldId id="374" r:id="rId94"/>
    <p:sldId id="375" r:id="rId95"/>
    <p:sldId id="376" r:id="rId96"/>
    <p:sldId id="377" r:id="rId97"/>
    <p:sldId id="378" r:id="rId98"/>
    <p:sldId id="379" r:id="rId99"/>
    <p:sldId id="380" r:id="rId100"/>
    <p:sldId id="381" r:id="rId101"/>
    <p:sldId id="382" r:id="rId102"/>
    <p:sldId id="383" r:id="rId103"/>
    <p:sldId id="384" r:id="rId104"/>
    <p:sldId id="385" r:id="rId105"/>
    <p:sldId id="386" r:id="rId106"/>
    <p:sldId id="387" r:id="rId107"/>
    <p:sldId id="388" r:id="rId108"/>
    <p:sldId id="389" r:id="rId109"/>
    <p:sldId id="390" r:id="rId110"/>
    <p:sldId id="391" r:id="rId111"/>
    <p:sldId id="392" r:id="rId112"/>
    <p:sldId id="393" r:id="rId113"/>
    <p:sldId id="394" r:id="rId114"/>
    <p:sldId id="395" r:id="rId115"/>
    <p:sldId id="396" r:id="rId116"/>
    <p:sldId id="397" r:id="rId117"/>
    <p:sldId id="398" r:id="rId118"/>
    <p:sldId id="399" r:id="rId119"/>
    <p:sldId id="400" r:id="rId120"/>
    <p:sldId id="401" r:id="rId121"/>
    <p:sldId id="402" r:id="rId122"/>
    <p:sldId id="403" r:id="rId123"/>
    <p:sldId id="404" r:id="rId124"/>
    <p:sldId id="405" r:id="rId125"/>
    <p:sldId id="324" r:id="rId126"/>
    <p:sldId id="325" r:id="rId127"/>
    <p:sldId id="326" r:id="rId128"/>
    <p:sldId id="327" r:id="rId129"/>
    <p:sldId id="328" r:id="rId130"/>
    <p:sldId id="329" r:id="rId131"/>
    <p:sldId id="330" r:id="rId132"/>
    <p:sldId id="331" r:id="rId133"/>
    <p:sldId id="332" r:id="rId134"/>
    <p:sldId id="333" r:id="rId135"/>
    <p:sldId id="334" r:id="rId136"/>
    <p:sldId id="335" r:id="rId137"/>
    <p:sldId id="336" r:id="rId138"/>
    <p:sldId id="337" r:id="rId139"/>
    <p:sldId id="338" r:id="rId140"/>
    <p:sldId id="339" r:id="rId141"/>
    <p:sldId id="340" r:id="rId142"/>
    <p:sldId id="341" r:id="rId143"/>
    <p:sldId id="342" r:id="rId144"/>
    <p:sldId id="343" r:id="rId145"/>
    <p:sldId id="344" r:id="rId146"/>
    <p:sldId id="345" r:id="rId147"/>
    <p:sldId id="346" r:id="rId148"/>
    <p:sldId id="347" r:id="rId149"/>
    <p:sldId id="348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viewProps" Target="viewProp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8.62069" units="1/cm"/>
          <inkml:channelProperty channel="T" name="resolution" value="1" units="1/dev"/>
        </inkml:channelProperties>
      </inkml:inkSource>
      <inkml:timestamp xml:id="ts0" timeString="2023-02-02T00:12:54.3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EA04C9A-81DC-438B-96B5-D84FAAEAFF11}" emma:medium="tactile" emma:mode="ink">
          <msink:context xmlns:msink="http://schemas.microsoft.com/ink/2010/main" type="inkDrawing" rotatedBoundingBox="29651,3726 32054,6808 29153,9069 26751,5987" semanticType="callout" shapeName="Other"/>
        </emma:interpretation>
      </emma:emma>
    </inkml:annotationXML>
    <inkml:trace contextRef="#ctx0" brushRef="#br0">2512 0 0,'-41'13'0,"-149"54"16,-217 146-16,-41 40 16,54-14-16,123-39 15,67 0-15,14 26 16,68-27-16,27 14 15,27-13-15,28 0 16,12-27 0,28-40-16,41-27 15,27-12-15,27-28 16,41 14-16,67-27 16,28-26-16,13 0 15,28-27 1,-1-14-16,-13 1 15,0 13-15,-13 13 16,13 1-16,-68 12 16,-14 14-16,-13 13 15,-27 14 1,-14 13-16,-27 0 16,-27-27-16,-28 0 15,1-13-15,-27 0 16,-14 0-16,-27 40 15,-41 40-15,-82 13 16,-67 26 0,-54 15-16,-41 25 15,26-39-15,96-54 16,41-39-16,27-27 16,40-13-16,28-14 15,13-13 1,14 0-16,0 0 15,27 0-15,0-40 16,54-67-16,96-66 16,94-106-16,55-27 15,-1 53-15,-13-13 16,14 26 0,-41 27-16,-14 53 15,231-106-15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8.62069" units="1/cm"/>
          <inkml:channelProperty channel="T" name="resolution" value="1" units="1/dev"/>
        </inkml:channelProperties>
      </inkml:inkSource>
      <inkml:timestamp xml:id="ts0" timeString="2023-02-02T00:13:03.72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A08863E-C8D7-431B-82DC-9BB2DD105DDF}" emma:medium="tactile" emma:mode="ink">
          <msink:context xmlns:msink="http://schemas.microsoft.com/ink/2010/main" type="writingRegion" rotatedBoundingBox="2625,334 16942,1374 16619,5828 2301,4788"/>
        </emma:interpretation>
      </emma:emma>
    </inkml:annotationXML>
    <inkml:traceGroup>
      <inkml:annotationXML>
        <emma:emma xmlns:emma="http://www.w3.org/2003/04/emma" version="1.0">
          <emma:interpretation id="{9E0F3125-C562-40D0-A71C-2516CBBC0AAC}" emma:medium="tactile" emma:mode="ink">
            <msink:context xmlns:msink="http://schemas.microsoft.com/ink/2010/main" type="paragraph" rotatedBoundingBox="2625,334 16942,1374 16619,5828 2301,47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C510AF-66A6-40E6-A2FB-422F18CBE91E}" emma:medium="tactile" emma:mode="ink">
              <msink:context xmlns:msink="http://schemas.microsoft.com/ink/2010/main" type="line" rotatedBoundingBox="2625,334 16942,1374 16619,5828 2301,4788"/>
            </emma:interpretation>
          </emma:emma>
        </inkml:annotationXML>
        <inkml:traceGroup>
          <inkml:annotationXML>
            <emma:emma xmlns:emma="http://www.w3.org/2003/04/emma" version="1.0">
              <emma:interpretation id="{CBEF71DF-DF85-4069-9FE1-7BBD3C8A5C1B}" emma:medium="tactile" emma:mode="ink">
                <msink:context xmlns:msink="http://schemas.microsoft.com/ink/2010/main" type="inkWord" rotatedBoundingBox="11092,949 16942,1374 16619,5828 10768,5403"/>
              </emma:interpretation>
              <emma:one-of disjunction-type="recognition" id="oneOf0">
                <emma:interpretation id="interp0" emma:lang="es-MX" emma:confidence="0">
                  <emma:literal>Na(NO3)2</emma:literal>
                </emma:interpretation>
                <emma:interpretation id="interp1" emma:lang="es-MX" emma:confidence="0">
                  <emma:literal>Na(N03)2</emma:literal>
                </emma:interpretation>
                <emma:interpretation id="interp2" emma:lang="es-MX" emma:confidence="0">
                  <emma:literal>NalN03)2</emma:literal>
                </emma:interpretation>
                <emma:interpretation id="interp3" emma:lang="es-MX" emma:confidence="0">
                  <emma:literal>NalN03]2</emma:literal>
                </emma:interpretation>
                <emma:interpretation id="interp4" emma:lang="es-MX" emma:confidence="0">
                  <emma:literal>NONO))</emma:literal>
                </emma:interpretation>
              </emma:one-of>
            </emma:emma>
          </inkml:annotationXML>
          <inkml:trace contextRef="#ctx0" brushRef="#br0">8865-173 0,'0'0'15,"0"0"-15,0 0 16,-14 13-16,-13 14 16,-14 26-1,-13 40-15,13 0 16,14 27-16,0 0 16,0-14-16,13-13 15,1-13-15,13-26 16,0-1-16,0 0 15,27 0 1,0 14-16,14-1 16,13 14-16,0-13 15,14-14-15,0-13 16,-14-13 0,0-14-16,28-13 15,-1-13-15,14-54 16,-13-26-16,-14 0 15,-28 26-15,-12-26 16,-15-27-16,1-26 16,-28 13-1,-27-1-15,-13 15 16,-14 25-16,0 1 16,1 27-16,-1 26 15,0 0-15,-27 13 16,13 14-16,28 0 15,27 13 1</inkml:trace>
          <inkml:trace contextRef="#ctx0" brushRef="#br0" timeOffset="1004.8531">10371 785 0,'0'0'16,"0"0"-16,0 0 15,0 0-15,0 0 16,0 0-16,0 0 16,0 0-1,41 0-15,27 0 16,13-13-16,1-1 16,13 14-16,-27 0 15,0 14-15,-28-1 16,1 0-1,-14 1-15,-13-1 0,-1 0 16,1 1 0,0 12-16,-1 14 15,1 13-15,-28 41 16,-27 25 0,1-25-16,-1-15 15,0-25-15,14-1 16,0-13-16,0-14 15,13 1-15,14 0 16,0-14-16,0-13 16,0 13-1,0 1-15,27-1 16,14 0-16,0 14 16,13-1-16,0 1 15,1 13-15,13 0 16,-28 0-1,1 13-15,-27-13 16,-1 0-16,-13 0 16,-13 13-16,-15 14 15,-26 13-15,-27 0 16,-14-14-16,0-13 16,-14-13-1,14-13-15,14 0 16,13-1-16,13 1 15,1-27-15,41-14 16</inkml:trace>
          <inkml:trace contextRef="#ctx0" brushRef="#br0" timeOffset="1627.8197">11132-906 0,'0'0'0,"0"0"16,13 0-16,41 14 16,41-1-16,14 27 15,27 0-15,13 13 16,28 14-1,-42-1-15,-26-12 16,-14-1-16,-14 13 16,1 14-16,-14-13 15,27 13-15,0 26 16,-27 1 0,-28-14-16,1 0 15,-27 40-15,-1 53 16,-26 1-16,-28 12 15,0 14-15,-13 0 16,-14 40-16,14-26 16,-14-28-1,0 41-15,0-14 16,0-13-16,-13 0 16,-1-26-16,1-41 15,13-26-15,14-14 16,13-26-1,14-13-15,13-41 16</inkml:trace>
          <inkml:trace contextRef="#ctx0" brushRef="#br0" timeOffset="2382.5703">13371 2369 0,'0'0'16,"-13"0"-16,-1 0 16,1 0-16,-15 0 15,15 0-15,-1 0 16,1 0-1,-1 0-15,14 0 16,0 0-16,0 0 16,27 0-16,0-13 15,14-14-15,13 1 16,1-1 0,-1 0-16,14-13 15,13 0-15,14 0 16,0 27-16,-13 0 15,-14 13-15,-14 13 16,-13 0 0,0 1-16,-14 12 15,0 1-15,-14 13 16,1 13-16,-28 14 16,-13-1-16,-13 14 15,-28 0-15,0 0 16,13 0-1,15-14-15,-1 1 16,0-1-16,1 28 16,12-1-16,1-40 15,14 0-15,13-13 16,0-13 0,0 0-16,0-14 15,40-13-15,42 0 16,26 0-16,15-13 15,12-1-15,-67 1 16</inkml:trace>
          <inkml:trace contextRef="#ctx0" brushRef="#br0" timeOffset="-3391.9662">0 1610 0,'0'0'0,"0"0"0,0-40 15,14-26-15,0-1 16,-1 1-16,1-1 15,-1 1-15,1-1 16,13 0-16,0-26 16,-13-27-1,-1 14-15,1 13 16,-1 26-16,1 14 16,-14 0-16,0 0 15,0-14-15,0 0 16,0-12-1,0 12-15,14 14 16,-1 13-16,1 13 16,-14 1-16,0 12 15,13 1-15,-13 0 16,0-1-16,0 14 16,0 0-1,0 14-15,0 12 16,0 27-16,0 14 15,0 40-15,0 66 16,14 13-16,13-40 16,0 14-1,0-13-15,28-14 16,-1-14-16,0-25 16,-13-1-16,13-13 15,1-14-15,12 1 16,1-14-1,14 0-15,-1-26 16,1-27-16,-1 0 16,1 0-16,-1-13 15,14-14-15,-27 0 16,0 1-16,0-41 16,0-13-1,-14-26-15,-13 13 16,-1-1-16,-13-25 15,1-14-15,-15-1 16,-13 15-16,14 12 16,-14-26-16,0-13 15,0 39 1,0 41-16,-14 12 16,14 14-16,0 14 15,0 12-15,0 1 16,0 0-16</inkml:trace>
          <inkml:trace contextRef="#ctx0" brushRef="#br0" timeOffset="-2343.9201">3381 1184 0,'0'0'15,"0"0"-15,0 0 16,0 0-16,0 0 16,0 0-16,0 0 15,13 0 1,1-13-16,-14 0 15,0-1-15,0 1 16,0 0-16,0-1 16,0 1-16,-14 0 15,1 0-15,-15-1 16,-12 1 0,-1 0-16,-27-1 15,-13 1-15,-14 0 16,13 13-16,1 0 15,-1 13-15,14 0 16,14 1 0,0-1-16,-1 14 15,15-1-15,-1 14 16,14 13-16,0 1 16,27-1-16,0 0 15,0-13 1,27 0-16,0 0 15,-13-13-15,13-1 16,0 1-16,14-1 16,-14-12-16,13-1 15,15-13-15,-1 0 16,-13 0 0,0 0-16,-1 0 15,1 0-15,0 0 16,-14-13-16,0-14 15,0 0-15,-13 1 16,-1-1-16,1 1 16,-1-14-1,1 0-15,0 13 16,-1 0-16,-13 14 16,0 0-16,14 0 15,-14-1-15,13-12 16,1 12-1,-1 1-15,-13 0 16,0-1-16,0 1 16,0 0-16,0-1 15,0 14-15,0 0 16,14 0 0,0 0-16,13 14 15,0 26-15,27 26 0,1 14 16,-1 0-1,0 13-15,0-13 16,1 13-16,-1 0 16,-27-53-16</inkml:trace>
          <inkml:trace contextRef="#ctx0" brushRef="#br0" timeOffset="-1557.0212">5186-866 0,'0'0'16,"-14"14"-16,1-1 16,-28 27-16,-13 13 15,-14 27 1,-14 13-16,15 14 15,12-1-15,1 14 16,0-13-16,13 12 16,14-12-16,0-1 15,-1 1 1,15 13-16,13 26 16,27 14-16,14 39 15,13 14-15,28-13 16,13-14-16,0 1 15,0-27-15,-28-41 16,-26-39 0,13-27-16,-13 1 15,14-28-15,-1-12 16,27-41-16,-40 0 16</inkml:trace>
          <inkml:trace contextRef="#ctx0" brushRef="#br0" timeOffset="-624.5752">6272 2050 0,'0'0'0,"0"0"16,0 0-16,0 0 16,0 0-1,0 0-15,0 0 16,0-14-16,0-12 15,13-54-15,1-27 16,0 1-16,-28-14 16,14 0-16,0 0 15,-14-39 1,1 26-16,-1 13 16,14 27-16,0-1 15,0-12-15,14-1 16,-1 1-16,-13-1 15,14 1-15,0 13 16,-1 26 0,1 14-16,-1 13 15,-13 13-15,0 14 16,0 0-16,0 13 16,0 0-16,14 13 15,13 27 1,0 27-16,0 26 15,0 13-15,1 27 16,-1-13-16,0-13 16,0-14-16,0 0 15,14 13-15,0-12 16,13-14 0,-13-1-16,13-12 15,-13-14-15,-1 0 16,1-13-16,0-13 15,-14 0-15,0-1 16,0 1 0,0-14-16,1 1 15,-15-1-15,1-13 16,13 0-16,0 0 16,0-27-16,-13 1 15,13-28 1,-13-26-16,-1 1 15,1-28-15,-14 1 16,0-14-16,0 0 16,0 27-16,0 0 15,0 13 1,0-27-16,13 14 16,-13 13-16,0 14 15,0 12-15,0 14 16,0 1-16,0 12 15,0 14-15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191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756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163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285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65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29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2556" y="1605738"/>
            <a:ext cx="514011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24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00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51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36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9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8154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2556" y="1605738"/>
            <a:ext cx="514011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79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17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0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17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87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28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71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5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66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746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5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912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518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919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224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2F731-CAAC-4BB6-8CFB-F236305FD0F1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2F90D-6F5F-4C4F-B8C1-2AAFCB1BD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987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94551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0189" y="63450"/>
            <a:ext cx="715162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4585" y="2750058"/>
            <a:ext cx="107628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94551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0189" y="63450"/>
            <a:ext cx="715162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4585" y="2750058"/>
            <a:ext cx="107628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94551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-2031" y="1"/>
            <a:ext cx="1871980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10322560" y="0"/>
            <a:ext cx="186944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2421" y="286892"/>
            <a:ext cx="8307155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66663" y="1310639"/>
            <a:ext cx="56210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0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6.emf"/><Relationship Id="rId5" Type="http://schemas.openxmlformats.org/officeDocument/2006/relationships/customXml" Target="../ink/ink2.xml"/><Relationship Id="rId4" Type="http://schemas.openxmlformats.org/officeDocument/2006/relationships/image" Target="../media/image115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9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2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3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8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3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6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0" Type="http://schemas.openxmlformats.org/officeDocument/2006/relationships/image" Target="../media/image61.jp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AF5E91F-52B1-8995-3CD8-3A523824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287" y="128412"/>
            <a:ext cx="3119905" cy="108091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EEC0A0A-7BA0-3088-7866-7982F5A6C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4" y="1236663"/>
            <a:ext cx="10672763" cy="2387600"/>
          </a:xfrm>
        </p:spPr>
        <p:txBody>
          <a:bodyPr>
            <a:normAutofit fontScale="90000"/>
          </a:bodyPr>
          <a:lstStyle/>
          <a:p>
            <a:r>
              <a:rPr lang="es-MX" dirty="0"/>
              <a:t>COLEGIO DE ESTUDIOS CIENTÍFICOS Y TECNOLÓGICOS DEL ESTADO DE ZACATECAS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F8F8697-EA93-534C-D391-89A50F97A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188" y="3904632"/>
            <a:ext cx="11613971" cy="2824955"/>
          </a:xfrm>
        </p:spPr>
        <p:txBody>
          <a:bodyPr>
            <a:normAutofit fontScale="55000" lnSpcReduction="20000"/>
          </a:bodyPr>
          <a:lstStyle/>
          <a:p>
            <a:r>
              <a:rPr lang="es-MX" sz="5200" dirty="0" smtClean="0"/>
              <a:t>“Curso de Hidroponía”</a:t>
            </a:r>
          </a:p>
          <a:p>
            <a:endParaRPr lang="es-MX" sz="5200" dirty="0"/>
          </a:p>
          <a:p>
            <a:r>
              <a:rPr lang="es-MX" sz="5200" dirty="0" smtClean="0"/>
              <a:t>Lic. Cesar Castañeda Cabral.</a:t>
            </a:r>
            <a:endParaRPr lang="es-MX" sz="5200" dirty="0"/>
          </a:p>
          <a:p>
            <a:r>
              <a:rPr lang="es-MX" sz="5200" dirty="0"/>
              <a:t>Dr. Juan Gabriel Adame Acosta</a:t>
            </a:r>
            <a:r>
              <a:rPr lang="es-MX" sz="5200" dirty="0" smtClean="0"/>
              <a:t>.</a:t>
            </a:r>
          </a:p>
          <a:p>
            <a:endParaRPr lang="es-MX" sz="2800" dirty="0"/>
          </a:p>
          <a:p>
            <a:endParaRPr lang="es-MX" sz="2800" dirty="0"/>
          </a:p>
          <a:p>
            <a:pPr algn="r"/>
            <a:r>
              <a:rPr lang="es-MX" sz="2800" dirty="0" smtClean="0"/>
              <a:t>02/02/23</a:t>
            </a:r>
            <a:endParaRPr lang="es-MX" sz="2800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4EC1D54-08AA-2186-A3C0-5BB811B3E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0" y="128412"/>
            <a:ext cx="35337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F8D527-6836-63F6-771C-76FCEA34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8C676E9-85A5-E693-15C3-9BF7146FA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09C8DB2-1B05-57B9-8ECE-B422B13E0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1988" y="743661"/>
            <a:ext cx="6618834" cy="360466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904" b="1" spc="-9" dirty="0">
                <a:solidFill>
                  <a:srgbClr val="86BD66"/>
                </a:solidFill>
                <a:latin typeface="Calibri"/>
                <a:cs typeface="Calibri"/>
              </a:rPr>
              <a:t>Consideraciones</a:t>
            </a:r>
            <a:r>
              <a:rPr sz="2904" b="1" spc="27" dirty="0">
                <a:solidFill>
                  <a:srgbClr val="86BD66"/>
                </a:solidFill>
                <a:latin typeface="Calibri"/>
                <a:cs typeface="Calibri"/>
              </a:rPr>
              <a:t> </a:t>
            </a:r>
            <a:r>
              <a:rPr sz="2904" b="1" spc="-9" dirty="0">
                <a:solidFill>
                  <a:srgbClr val="86BD66"/>
                </a:solidFill>
                <a:latin typeface="Calibri"/>
                <a:cs typeface="Calibri"/>
              </a:rPr>
              <a:t>de</a:t>
            </a:r>
            <a:r>
              <a:rPr sz="2904" b="1" spc="9" dirty="0">
                <a:solidFill>
                  <a:srgbClr val="86BD66"/>
                </a:solidFill>
                <a:latin typeface="Calibri"/>
                <a:cs typeface="Calibri"/>
              </a:rPr>
              <a:t> </a:t>
            </a:r>
            <a:r>
              <a:rPr sz="2904" b="1" dirty="0">
                <a:solidFill>
                  <a:srgbClr val="86BD66"/>
                </a:solidFill>
                <a:latin typeface="Calibri"/>
                <a:cs typeface="Calibri"/>
              </a:rPr>
              <a:t>los</a:t>
            </a:r>
            <a:r>
              <a:rPr sz="2904" b="1" spc="-14" dirty="0">
                <a:solidFill>
                  <a:srgbClr val="86BD66"/>
                </a:solidFill>
                <a:latin typeface="Calibri"/>
                <a:cs typeface="Calibri"/>
              </a:rPr>
              <a:t> </a:t>
            </a:r>
            <a:r>
              <a:rPr sz="2904" b="1" spc="-18" dirty="0">
                <a:solidFill>
                  <a:srgbClr val="86BD66"/>
                </a:solidFill>
                <a:latin typeface="Calibri"/>
                <a:cs typeface="Calibri"/>
              </a:rPr>
              <a:t>Fertilizantes</a:t>
            </a:r>
            <a:endParaRPr sz="2904">
              <a:latin typeface="Calibri"/>
              <a:cs typeface="Calibri"/>
            </a:endParaRPr>
          </a:p>
          <a:p>
            <a:pPr>
              <a:spcBef>
                <a:spcPts val="23"/>
              </a:spcBef>
            </a:pPr>
            <a:endParaRPr sz="3585">
              <a:latin typeface="Calibri"/>
              <a:cs typeface="Calibri"/>
            </a:endParaRPr>
          </a:p>
          <a:p>
            <a:pPr marL="426481"/>
            <a:r>
              <a:rPr sz="2904" spc="41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904" b="1" spc="41" dirty="0">
                <a:solidFill>
                  <a:srgbClr val="FFFFFF"/>
                </a:solidFill>
                <a:latin typeface="Arial"/>
                <a:cs typeface="Arial"/>
              </a:rPr>
              <a:t>Disponibilidad</a:t>
            </a:r>
            <a:endParaRPr sz="2904">
              <a:latin typeface="Arial"/>
              <a:cs typeface="Arial"/>
            </a:endParaRPr>
          </a:p>
          <a:p>
            <a:pPr marL="426481"/>
            <a:r>
              <a:rPr sz="2904" spc="109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904" b="1" spc="109" dirty="0">
                <a:solidFill>
                  <a:srgbClr val="FFFFFF"/>
                </a:solidFill>
                <a:latin typeface="Arial"/>
                <a:cs typeface="Arial"/>
              </a:rPr>
              <a:t>Precio</a:t>
            </a:r>
            <a:endParaRPr sz="2904">
              <a:latin typeface="Arial"/>
              <a:cs typeface="Arial"/>
            </a:endParaRPr>
          </a:p>
          <a:p>
            <a:pPr marL="426481"/>
            <a:r>
              <a:rPr sz="2904" spc="59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904" b="1" spc="59" dirty="0">
                <a:solidFill>
                  <a:srgbClr val="FFFFFF"/>
                </a:solidFill>
                <a:latin typeface="Arial"/>
                <a:cs typeface="Arial"/>
              </a:rPr>
              <a:t>Solubilidad</a:t>
            </a:r>
            <a:endParaRPr sz="2904">
              <a:latin typeface="Arial"/>
              <a:cs typeface="Arial"/>
            </a:endParaRPr>
          </a:p>
          <a:p>
            <a:pPr marL="426481"/>
            <a:r>
              <a:rPr sz="2904" spc="109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904" b="1" spc="109" dirty="0">
                <a:solidFill>
                  <a:srgbClr val="FFFFFF"/>
                </a:solidFill>
                <a:latin typeface="Arial"/>
                <a:cs typeface="Arial"/>
              </a:rPr>
              <a:t>Pureza</a:t>
            </a:r>
            <a:r>
              <a:rPr sz="2904" b="1" spc="-9" dirty="0">
                <a:solidFill>
                  <a:srgbClr val="FFFFFF"/>
                </a:solidFill>
                <a:latin typeface="Arial"/>
                <a:cs typeface="Arial"/>
              </a:rPr>
              <a:t> (si </a:t>
            </a:r>
            <a:r>
              <a:rPr sz="2904" b="1" spc="-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904" b="1" spc="-9" dirty="0">
                <a:solidFill>
                  <a:srgbClr val="FFFFFF"/>
                </a:solidFill>
                <a:latin typeface="Arial"/>
                <a:cs typeface="Arial"/>
              </a:rPr>
              <a:t> desea hacer</a:t>
            </a:r>
            <a:r>
              <a:rPr sz="2904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4" b="1" spc="-9" dirty="0">
                <a:solidFill>
                  <a:srgbClr val="FFFFFF"/>
                </a:solidFill>
                <a:latin typeface="Arial"/>
                <a:cs typeface="Arial"/>
              </a:rPr>
              <a:t>ajustes)</a:t>
            </a:r>
            <a:endParaRPr sz="2904">
              <a:latin typeface="Arial"/>
              <a:cs typeface="Arial"/>
            </a:endParaRPr>
          </a:p>
          <a:p>
            <a:pPr marL="633959" marR="2173902" indent="-207477">
              <a:lnSpc>
                <a:spcPts val="2786"/>
              </a:lnSpc>
              <a:spcBef>
                <a:spcPts val="676"/>
              </a:spcBef>
            </a:pPr>
            <a:r>
              <a:rPr sz="2904" spc="25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2904" b="1" spc="25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904" b="1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4" b="1" spc="-14" dirty="0">
                <a:solidFill>
                  <a:srgbClr val="FFFFFF"/>
                </a:solidFill>
                <a:latin typeface="Arial"/>
                <a:cs typeface="Arial"/>
              </a:rPr>
              <a:t>menor</a:t>
            </a:r>
            <a:r>
              <a:rPr sz="2904" b="1" spc="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4" b="1" spc="-9" dirty="0">
                <a:solidFill>
                  <a:srgbClr val="FFFFFF"/>
                </a:solidFill>
                <a:latin typeface="Arial"/>
                <a:cs typeface="Arial"/>
              </a:rPr>
              <a:t>cantidad</a:t>
            </a:r>
            <a:r>
              <a:rPr sz="2904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4" b="1" spc="-9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4" b="1" spc="-79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4" b="1" spc="-9" dirty="0">
                <a:solidFill>
                  <a:srgbClr val="FFFFFF"/>
                </a:solidFill>
                <a:latin typeface="Arial"/>
                <a:cs typeface="Arial"/>
              </a:rPr>
              <a:t>combinaciones</a:t>
            </a:r>
            <a:endParaRPr sz="290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566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1387" y="615825"/>
            <a:ext cx="6382416" cy="841471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pc="-36" dirty="0"/>
              <a:t>Peso</a:t>
            </a:r>
            <a:r>
              <a:rPr spc="-54" dirty="0"/>
              <a:t> </a:t>
            </a:r>
            <a:r>
              <a:rPr spc="-14" dirty="0"/>
              <a:t>atómico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368252"/>
              </p:ext>
            </p:extLst>
          </p:nvPr>
        </p:nvGraphicFramePr>
        <p:xfrm>
          <a:off x="1635617" y="1700014"/>
          <a:ext cx="8654603" cy="50356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1346"/>
                <a:gridCol w="2102259"/>
                <a:gridCol w="2357270"/>
                <a:gridCol w="1793728"/>
              </a:tblGrid>
              <a:tr h="496964">
                <a:tc>
                  <a:txBody>
                    <a:bodyPr/>
                    <a:lstStyle/>
                    <a:p>
                      <a:pPr marL="16891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3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Elemento</a:t>
                      </a:r>
                      <a:endParaRPr sz="13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3767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3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Peso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atómico</a:t>
                      </a:r>
                      <a:endParaRPr sz="13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3767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3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Elemento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3767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3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Peso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atómico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3767" marB="0">
                    <a:solidFill>
                      <a:srgbClr val="000000"/>
                    </a:solidFill>
                  </a:tcPr>
                </a:tc>
              </a:tr>
              <a:tr h="388252"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Agua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(H</a:t>
                      </a:r>
                      <a:r>
                        <a:rPr sz="1200" spc="-7" baseline="-24691" dirty="0"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O)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18.02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Hierro</a:t>
                      </a: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 (Fe)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55.85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FFFFFF"/>
                    </a:solidFill>
                  </a:tcPr>
                </a:tc>
              </a:tr>
              <a:tr h="388252">
                <a:tc>
                  <a:txBody>
                    <a:bodyPr/>
                    <a:lstStyle/>
                    <a:p>
                      <a:pPr marL="17208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Aluminio</a:t>
                      </a:r>
                      <a:r>
                        <a:rPr sz="13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(Al)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26.98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Magnesio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20" dirty="0">
                          <a:latin typeface="Microsoft Sans Serif"/>
                          <a:cs typeface="Microsoft Sans Serif"/>
                        </a:rPr>
                        <a:t>(Mg)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24.31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E6E7E7"/>
                    </a:solidFill>
                  </a:tcPr>
                </a:tc>
              </a:tr>
              <a:tr h="625089"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Azufre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(S)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04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32.06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04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300" spc="-20" dirty="0">
                          <a:latin typeface="Microsoft Sans Serif"/>
                          <a:cs typeface="Microsoft Sans Serif"/>
                        </a:rPr>
                        <a:t>Manganeso</a:t>
                      </a:r>
                      <a:r>
                        <a:rPr sz="1300" spc="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20" dirty="0">
                          <a:latin typeface="Microsoft Sans Serif"/>
                          <a:cs typeface="Microsoft Sans Serif"/>
                        </a:rPr>
                        <a:t>(Mn)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04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54.94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0447" marB="0">
                    <a:solidFill>
                      <a:srgbClr val="FFFFFF"/>
                    </a:solidFill>
                  </a:tcPr>
                </a:tc>
              </a:tr>
              <a:tr h="419313">
                <a:tc>
                  <a:txBody>
                    <a:bodyPr/>
                    <a:lstStyle/>
                    <a:p>
                      <a:pPr marL="17208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Boro (B)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8986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10.81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8986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300" spc="-20" dirty="0">
                          <a:latin typeface="Microsoft Sans Serif"/>
                          <a:cs typeface="Microsoft Sans Serif"/>
                        </a:rPr>
                        <a:t>Molibdeno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20" dirty="0">
                          <a:latin typeface="Microsoft Sans Serif"/>
                          <a:cs typeface="Microsoft Sans Serif"/>
                        </a:rPr>
                        <a:t>(Mo)</a:t>
                      </a:r>
                      <a:endParaRPr sz="13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8986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95.94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8986" marB="0">
                    <a:solidFill>
                      <a:srgbClr val="E6E7E7"/>
                    </a:solidFill>
                  </a:tcPr>
                </a:tc>
              </a:tr>
              <a:tr h="388252">
                <a:tc>
                  <a:txBody>
                    <a:bodyPr/>
                    <a:lstStyle/>
                    <a:p>
                      <a:pPr marL="17272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Calcio</a:t>
                      </a: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(Ca)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40.08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Nitrógeno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(N)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14.01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</a:tr>
              <a:tr h="388252">
                <a:tc>
                  <a:txBody>
                    <a:bodyPr/>
                    <a:lstStyle/>
                    <a:p>
                      <a:pPr marL="16954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Carbono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(C)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12.01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Oxígeno</a:t>
                      </a:r>
                      <a:r>
                        <a:rPr sz="1300" spc="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(O)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16.00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</a:tr>
              <a:tr h="388252">
                <a:tc>
                  <a:txBody>
                    <a:bodyPr/>
                    <a:lstStyle/>
                    <a:p>
                      <a:pPr marL="1720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Cloro</a:t>
                      </a: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(Cl)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35.45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Potasio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(K)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39.10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</a:tr>
              <a:tr h="388252">
                <a:tc>
                  <a:txBody>
                    <a:bodyPr/>
                    <a:lstStyle/>
                    <a:p>
                      <a:pPr marL="1720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Cobre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 (Cu)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63.45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Quelato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20" dirty="0">
                          <a:latin typeface="Microsoft Sans Serif"/>
                          <a:cs typeface="Microsoft Sans Serif"/>
                        </a:rPr>
                        <a:t>(EDTA)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292.24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</a:tr>
              <a:tr h="388252">
                <a:tc>
                  <a:txBody>
                    <a:bodyPr/>
                    <a:lstStyle/>
                    <a:p>
                      <a:pPr marL="1720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Cinc </a:t>
                      </a: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(Zn)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65.37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Selenio</a:t>
                      </a: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(Se)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78.96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</a:tr>
              <a:tr h="388252">
                <a:tc>
                  <a:txBody>
                    <a:bodyPr/>
                    <a:lstStyle/>
                    <a:p>
                      <a:pPr marL="1720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Fósforo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(P)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30.97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Silicio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(Si)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29.09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E6E7E7"/>
                    </a:solidFill>
                  </a:tcPr>
                </a:tc>
              </a:tr>
              <a:tr h="388252">
                <a:tc>
                  <a:txBody>
                    <a:bodyPr/>
                    <a:lstStyle/>
                    <a:p>
                      <a:pPr marL="1720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Hidrógeno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(H)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1.01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Sodio</a:t>
                      </a: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(Na)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399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5" dirty="0">
                          <a:latin typeface="Microsoft Sans Serif"/>
                          <a:cs typeface="Microsoft Sans Serif"/>
                        </a:rPr>
                        <a:t>22.99</a:t>
                      </a:r>
                      <a:endParaRPr sz="13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94869" y="99177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10596447" y="266603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25772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5502" y="757492"/>
            <a:ext cx="4119410" cy="62493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3993" b="1" spc="-14" dirty="0">
                <a:solidFill>
                  <a:srgbClr val="FFFFFF"/>
                </a:solidFill>
                <a:latin typeface="Segoe UI"/>
                <a:cs typeface="Segoe UI"/>
              </a:rPr>
              <a:t>Partes</a:t>
            </a:r>
            <a:r>
              <a:rPr sz="3993" b="1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993" b="1" spc="-9" dirty="0">
                <a:solidFill>
                  <a:srgbClr val="FFFFFF"/>
                </a:solidFill>
                <a:latin typeface="Segoe UI"/>
                <a:cs typeface="Segoe UI"/>
              </a:rPr>
              <a:t>por</a:t>
            </a:r>
            <a:r>
              <a:rPr sz="3993" b="1" spc="-27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993" b="1" spc="-5" dirty="0">
                <a:solidFill>
                  <a:srgbClr val="FFFFFF"/>
                </a:solidFill>
                <a:latin typeface="Segoe UI"/>
                <a:cs typeface="Segoe UI"/>
              </a:rPr>
              <a:t>millón</a:t>
            </a:r>
            <a:endParaRPr sz="3993">
              <a:latin typeface="Segoe UI"/>
              <a:cs typeface="Segoe U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3352692" y="2580912"/>
            <a:ext cx="5491010" cy="2418165"/>
          </a:xfrm>
          <a:custGeom>
            <a:avLst/>
            <a:gdLst/>
            <a:ahLst/>
            <a:cxnLst/>
            <a:rect l="l" t="t" r="r" b="b"/>
            <a:pathLst>
              <a:path w="6050280" h="2664460">
                <a:moveTo>
                  <a:pt x="6050276" y="2218943"/>
                </a:moveTo>
                <a:lnTo>
                  <a:pt x="6050276" y="445007"/>
                </a:lnTo>
                <a:lnTo>
                  <a:pt x="6047641" y="396324"/>
                </a:lnTo>
                <a:lnTo>
                  <a:pt x="6039923" y="349207"/>
                </a:lnTo>
                <a:lnTo>
                  <a:pt x="6027404" y="303922"/>
                </a:lnTo>
                <a:lnTo>
                  <a:pt x="6010366" y="260733"/>
                </a:lnTo>
                <a:lnTo>
                  <a:pt x="5989091" y="219907"/>
                </a:lnTo>
                <a:lnTo>
                  <a:pt x="5963859" y="181709"/>
                </a:lnTo>
                <a:lnTo>
                  <a:pt x="5934954" y="146405"/>
                </a:lnTo>
                <a:lnTo>
                  <a:pt x="5902657" y="114259"/>
                </a:lnTo>
                <a:lnTo>
                  <a:pt x="5867250" y="85539"/>
                </a:lnTo>
                <a:lnTo>
                  <a:pt x="5829014" y="60508"/>
                </a:lnTo>
                <a:lnTo>
                  <a:pt x="5788231" y="39433"/>
                </a:lnTo>
                <a:lnTo>
                  <a:pt x="5745184" y="22579"/>
                </a:lnTo>
                <a:lnTo>
                  <a:pt x="5700153" y="10212"/>
                </a:lnTo>
                <a:lnTo>
                  <a:pt x="5653420" y="2597"/>
                </a:lnTo>
                <a:lnTo>
                  <a:pt x="5605268" y="0"/>
                </a:lnTo>
                <a:lnTo>
                  <a:pt x="445007" y="0"/>
                </a:lnTo>
                <a:lnTo>
                  <a:pt x="396324" y="2597"/>
                </a:lnTo>
                <a:lnTo>
                  <a:pt x="349207" y="10212"/>
                </a:lnTo>
                <a:lnTo>
                  <a:pt x="303922" y="22579"/>
                </a:lnTo>
                <a:lnTo>
                  <a:pt x="260733" y="39433"/>
                </a:lnTo>
                <a:lnTo>
                  <a:pt x="219907" y="60508"/>
                </a:lnTo>
                <a:lnTo>
                  <a:pt x="181709" y="85539"/>
                </a:lnTo>
                <a:lnTo>
                  <a:pt x="146405" y="114259"/>
                </a:lnTo>
                <a:lnTo>
                  <a:pt x="114259" y="146405"/>
                </a:lnTo>
                <a:lnTo>
                  <a:pt x="85539" y="181709"/>
                </a:lnTo>
                <a:lnTo>
                  <a:pt x="60508" y="219907"/>
                </a:lnTo>
                <a:lnTo>
                  <a:pt x="39433" y="260733"/>
                </a:lnTo>
                <a:lnTo>
                  <a:pt x="22579" y="303922"/>
                </a:lnTo>
                <a:lnTo>
                  <a:pt x="10212" y="349207"/>
                </a:lnTo>
                <a:lnTo>
                  <a:pt x="2597" y="396324"/>
                </a:lnTo>
                <a:lnTo>
                  <a:pt x="0" y="445007"/>
                </a:lnTo>
                <a:lnTo>
                  <a:pt x="0" y="2218943"/>
                </a:lnTo>
                <a:lnTo>
                  <a:pt x="2597" y="2267627"/>
                </a:lnTo>
                <a:lnTo>
                  <a:pt x="10212" y="2314744"/>
                </a:lnTo>
                <a:lnTo>
                  <a:pt x="22579" y="2360029"/>
                </a:lnTo>
                <a:lnTo>
                  <a:pt x="39433" y="2403218"/>
                </a:lnTo>
                <a:lnTo>
                  <a:pt x="60508" y="2444044"/>
                </a:lnTo>
                <a:lnTo>
                  <a:pt x="85539" y="2482242"/>
                </a:lnTo>
                <a:lnTo>
                  <a:pt x="114259" y="2517546"/>
                </a:lnTo>
                <a:lnTo>
                  <a:pt x="146405" y="2549692"/>
                </a:lnTo>
                <a:lnTo>
                  <a:pt x="181709" y="2578412"/>
                </a:lnTo>
                <a:lnTo>
                  <a:pt x="219907" y="2603443"/>
                </a:lnTo>
                <a:lnTo>
                  <a:pt x="260733" y="2624518"/>
                </a:lnTo>
                <a:lnTo>
                  <a:pt x="303922" y="2641372"/>
                </a:lnTo>
                <a:lnTo>
                  <a:pt x="349207" y="2653739"/>
                </a:lnTo>
                <a:lnTo>
                  <a:pt x="396324" y="2661354"/>
                </a:lnTo>
                <a:lnTo>
                  <a:pt x="445007" y="2663951"/>
                </a:lnTo>
                <a:lnTo>
                  <a:pt x="5605268" y="2663951"/>
                </a:lnTo>
                <a:lnTo>
                  <a:pt x="5653420" y="2661354"/>
                </a:lnTo>
                <a:lnTo>
                  <a:pt x="5700153" y="2653739"/>
                </a:lnTo>
                <a:lnTo>
                  <a:pt x="5745184" y="2641372"/>
                </a:lnTo>
                <a:lnTo>
                  <a:pt x="5788231" y="2624518"/>
                </a:lnTo>
                <a:lnTo>
                  <a:pt x="5829014" y="2603443"/>
                </a:lnTo>
                <a:lnTo>
                  <a:pt x="5867250" y="2578412"/>
                </a:lnTo>
                <a:lnTo>
                  <a:pt x="5902657" y="2549692"/>
                </a:lnTo>
                <a:lnTo>
                  <a:pt x="5934954" y="2517546"/>
                </a:lnTo>
                <a:lnTo>
                  <a:pt x="5963859" y="2482242"/>
                </a:lnTo>
                <a:lnTo>
                  <a:pt x="5989091" y="2444044"/>
                </a:lnTo>
                <a:lnTo>
                  <a:pt x="6010366" y="2403218"/>
                </a:lnTo>
                <a:lnTo>
                  <a:pt x="6027404" y="2360029"/>
                </a:lnTo>
                <a:lnTo>
                  <a:pt x="6039923" y="2314744"/>
                </a:lnTo>
                <a:lnTo>
                  <a:pt x="6047641" y="2267627"/>
                </a:lnTo>
                <a:lnTo>
                  <a:pt x="6050276" y="2218943"/>
                </a:lnTo>
                <a:close/>
              </a:path>
            </a:pathLst>
          </a:custGeom>
          <a:solidFill>
            <a:srgbClr val="777F8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 txBox="1"/>
          <p:nvPr/>
        </p:nvSpPr>
        <p:spPr>
          <a:xfrm>
            <a:off x="3531121" y="3446292"/>
            <a:ext cx="5130821" cy="570835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34580">
              <a:spcBef>
                <a:spcPts val="95"/>
              </a:spcBef>
              <a:tabLst>
                <a:tab pos="3071818" algn="l"/>
              </a:tabLst>
            </a:pPr>
            <a:r>
              <a:rPr sz="3630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r>
              <a:rPr sz="3630" spc="4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63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ppm</a:t>
            </a:r>
            <a:r>
              <a:rPr sz="3630" spc="36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630" dirty="0">
                <a:solidFill>
                  <a:srgbClr val="FFFFFF"/>
                </a:solidFill>
                <a:latin typeface="Microsoft Sans Serif"/>
                <a:cs typeface="Microsoft Sans Serif"/>
              </a:rPr>
              <a:t>=</a:t>
            </a:r>
            <a:r>
              <a:rPr sz="3630" spc="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630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r>
              <a:rPr sz="3630" spc="4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608" baseline="29350" dirty="0">
                <a:solidFill>
                  <a:srgbClr val="FFFFFF"/>
                </a:solidFill>
                <a:latin typeface="Microsoft Sans Serif"/>
                <a:cs typeface="Microsoft Sans Serif"/>
              </a:rPr>
              <a:t>mg</a:t>
            </a:r>
            <a:r>
              <a:rPr sz="3630" dirty="0">
                <a:solidFill>
                  <a:srgbClr val="FFFFFF"/>
                </a:solidFill>
                <a:latin typeface="Microsoft Sans Serif"/>
                <a:cs typeface="Microsoft Sans Serif"/>
              </a:rPr>
              <a:t>/</a:t>
            </a:r>
            <a:r>
              <a:rPr sz="3608" baseline="-11530" dirty="0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sz="3608" baseline="-1153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3630" dirty="0">
                <a:solidFill>
                  <a:srgbClr val="FFFFFF"/>
                </a:solidFill>
                <a:latin typeface="Microsoft Sans Serif"/>
                <a:cs typeface="Microsoft Sans Serif"/>
              </a:rPr>
              <a:t>=</a:t>
            </a:r>
            <a:r>
              <a:rPr sz="3630" spc="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630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r>
              <a:rPr sz="3630" spc="1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608" spc="6" baseline="29350" dirty="0">
                <a:solidFill>
                  <a:srgbClr val="FFFFFF"/>
                </a:solidFill>
                <a:latin typeface="Microsoft Sans Serif"/>
                <a:cs typeface="Microsoft Sans Serif"/>
              </a:rPr>
              <a:t>g</a:t>
            </a:r>
            <a:r>
              <a:rPr sz="363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/</a:t>
            </a:r>
            <a:r>
              <a:rPr sz="3608" spc="6" baseline="-11530" dirty="0">
                <a:solidFill>
                  <a:srgbClr val="FFFFFF"/>
                </a:solidFill>
                <a:latin typeface="Microsoft Sans Serif"/>
                <a:cs typeface="Microsoft Sans Serif"/>
              </a:rPr>
              <a:t>1000</a:t>
            </a:r>
            <a:r>
              <a:rPr sz="3608" spc="40" baseline="-115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608" spc="6" baseline="-11530" dirty="0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endParaRPr sz="3608" baseline="-1153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708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4899" y="318118"/>
            <a:ext cx="4966697" cy="841471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pc="-5" dirty="0"/>
              <a:t>Formula</a:t>
            </a:r>
            <a:r>
              <a:rPr spc="-86" dirty="0"/>
              <a:t> </a:t>
            </a:r>
            <a:r>
              <a:rPr spc="-9" dirty="0"/>
              <a:t>Ideal</a:t>
            </a: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782614" y="4210005"/>
          <a:ext cx="6617680" cy="11479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9170"/>
                <a:gridCol w="652951"/>
                <a:gridCol w="785500"/>
                <a:gridCol w="848893"/>
                <a:gridCol w="718649"/>
                <a:gridCol w="652374"/>
                <a:gridCol w="760143"/>
              </a:tblGrid>
              <a:tr h="57261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Micronutrientes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Zn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Cu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</a:tr>
              <a:tr h="575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1.5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0.5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0.5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0.10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0.10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0.01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774315" y="2110420"/>
          <a:ext cx="6619983" cy="10622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5846"/>
                <a:gridCol w="915744"/>
                <a:gridCol w="652950"/>
                <a:gridCol w="785499"/>
                <a:gridCol w="652950"/>
                <a:gridCol w="826994"/>
              </a:tblGrid>
              <a:tr h="390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Fase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339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339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339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339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339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Mg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339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</a:tr>
              <a:tr h="672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Una</a:t>
                      </a: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sola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etapa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458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190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458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50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458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210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458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200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458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50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458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9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4465" y="757493"/>
            <a:ext cx="3624367" cy="167246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pc="-36" dirty="0"/>
              <a:t>Peso</a:t>
            </a:r>
            <a:r>
              <a:rPr spc="-54" dirty="0"/>
              <a:t> </a:t>
            </a:r>
            <a:r>
              <a:rPr spc="-9" dirty="0"/>
              <a:t>molecular</a:t>
            </a: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 txBox="1"/>
          <p:nvPr/>
        </p:nvSpPr>
        <p:spPr>
          <a:xfrm>
            <a:off x="3900877" y="2101892"/>
            <a:ext cx="4400646" cy="3082010"/>
          </a:xfrm>
          <a:prstGeom prst="rect">
            <a:avLst/>
          </a:prstGeom>
        </p:spPr>
        <p:txBody>
          <a:bodyPr vert="horz" wrap="square" lIns="0" tIns="260489" rIns="0" bIns="0" rtlCol="0">
            <a:spAutoFit/>
          </a:bodyPr>
          <a:lstStyle/>
          <a:p>
            <a:pPr marL="57633">
              <a:spcBef>
                <a:spcPts val="2051"/>
              </a:spcBef>
              <a:tabLst>
                <a:tab pos="886966" algn="l"/>
              </a:tabLst>
            </a:pP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</a:t>
            </a:r>
            <a:r>
              <a:rPr sz="3267" spc="-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40.08</a:t>
            </a:r>
            <a:r>
              <a:rPr sz="3267" spc="36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×</a:t>
            </a:r>
            <a:r>
              <a:rPr sz="3267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r>
              <a:rPr sz="3267" spc="1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=</a:t>
            </a:r>
            <a:r>
              <a:rPr sz="3267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40.08</a:t>
            </a:r>
            <a:endParaRPr sz="3267">
              <a:latin typeface="Microsoft Sans Serif"/>
              <a:cs typeface="Microsoft Sans Serif"/>
            </a:endParaRPr>
          </a:p>
          <a:p>
            <a:pPr marL="57633">
              <a:spcBef>
                <a:spcPts val="1960"/>
              </a:spcBef>
              <a:tabLst>
                <a:tab pos="886966" algn="l"/>
              </a:tabLst>
            </a:pP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sz="32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14.01</a:t>
            </a:r>
            <a:r>
              <a:rPr sz="3267" spc="36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×</a:t>
            </a:r>
            <a:r>
              <a:rPr sz="3267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3267" spc="1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=</a:t>
            </a:r>
            <a:r>
              <a:rPr sz="3267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28.02</a:t>
            </a:r>
            <a:endParaRPr sz="3267">
              <a:latin typeface="Microsoft Sans Serif"/>
              <a:cs typeface="Microsoft Sans Serif"/>
            </a:endParaRPr>
          </a:p>
          <a:p>
            <a:pPr marL="57633">
              <a:spcBef>
                <a:spcPts val="1960"/>
              </a:spcBef>
              <a:tabLst>
                <a:tab pos="887542" algn="l"/>
              </a:tabLst>
            </a:pP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32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16.00</a:t>
            </a:r>
            <a:r>
              <a:rPr sz="3267" spc="36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×</a:t>
            </a:r>
            <a:r>
              <a:rPr sz="3267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6</a:t>
            </a:r>
            <a:r>
              <a:rPr sz="3267" spc="1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=</a:t>
            </a:r>
            <a:r>
              <a:rPr sz="3267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96.00+</a:t>
            </a:r>
            <a:endParaRPr sz="3267">
              <a:latin typeface="Microsoft Sans Serif"/>
              <a:cs typeface="Microsoft Sans Serif"/>
            </a:endParaRPr>
          </a:p>
          <a:p>
            <a:pPr marL="57633">
              <a:spcBef>
                <a:spcPts val="2287"/>
              </a:spcBef>
              <a:tabLst>
                <a:tab pos="2718530" algn="l"/>
              </a:tabLst>
            </a:pP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Ca(NO</a:t>
            </a:r>
            <a:r>
              <a:rPr sz="3267" spc="-6" baseline="-11574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sz="3267" spc="-6" baseline="-11574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3267" spc="-6" baseline="-11574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164.10</a:t>
            </a:r>
            <a:endParaRPr sz="326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25995" y="4525587"/>
            <a:ext cx="1762333" cy="33426"/>
          </a:xfrm>
          <a:custGeom>
            <a:avLst/>
            <a:gdLst/>
            <a:ahLst/>
            <a:cxnLst/>
            <a:rect l="l" t="t" r="r" b="b"/>
            <a:pathLst>
              <a:path w="1941829" h="36829">
                <a:moveTo>
                  <a:pt x="1941575" y="36575"/>
                </a:moveTo>
                <a:lnTo>
                  <a:pt x="1941575" y="0"/>
                </a:lnTo>
                <a:lnTo>
                  <a:pt x="0" y="0"/>
                </a:lnTo>
                <a:lnTo>
                  <a:pt x="0" y="36575"/>
                </a:lnTo>
                <a:lnTo>
                  <a:pt x="1941575" y="36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39738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7536" y="164916"/>
            <a:ext cx="8307155" cy="848360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2103">
              <a:spcBef>
                <a:spcPts val="82"/>
              </a:spcBef>
            </a:pPr>
            <a:r>
              <a:rPr spc="-9" dirty="0"/>
              <a:t>Concentración</a:t>
            </a: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 txBox="1"/>
          <p:nvPr/>
        </p:nvSpPr>
        <p:spPr>
          <a:xfrm>
            <a:off x="4984327" y="4173816"/>
            <a:ext cx="2226257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267" i="1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3267" i="1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=</a:t>
            </a:r>
            <a:r>
              <a:rPr sz="3267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24.42</a:t>
            </a:r>
            <a:r>
              <a:rPr sz="3267" spc="3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%</a:t>
            </a:r>
            <a:endParaRPr sz="326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05214" y="2599818"/>
            <a:ext cx="1199862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100</a:t>
            </a:r>
            <a:r>
              <a:rPr sz="3267" spc="-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%</a:t>
            </a:r>
            <a:endParaRPr sz="3267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46047" y="2890745"/>
            <a:ext cx="312932" cy="36307"/>
          </a:xfrm>
          <a:custGeom>
            <a:avLst/>
            <a:gdLst/>
            <a:ahLst/>
            <a:cxnLst/>
            <a:rect l="l" t="t" r="r" b="b"/>
            <a:pathLst>
              <a:path w="344804" h="40005">
                <a:moveTo>
                  <a:pt x="39624" y="0"/>
                </a:moveTo>
                <a:lnTo>
                  <a:pt x="0" y="0"/>
                </a:lnTo>
                <a:lnTo>
                  <a:pt x="0" y="39624"/>
                </a:lnTo>
                <a:lnTo>
                  <a:pt x="39624" y="39624"/>
                </a:lnTo>
                <a:lnTo>
                  <a:pt x="39624" y="0"/>
                </a:lnTo>
                <a:close/>
              </a:path>
              <a:path w="344804" h="40005">
                <a:moveTo>
                  <a:pt x="115824" y="0"/>
                </a:moveTo>
                <a:lnTo>
                  <a:pt x="76200" y="0"/>
                </a:lnTo>
                <a:lnTo>
                  <a:pt x="76200" y="39624"/>
                </a:lnTo>
                <a:lnTo>
                  <a:pt x="115824" y="39624"/>
                </a:lnTo>
                <a:lnTo>
                  <a:pt x="115824" y="0"/>
                </a:lnTo>
                <a:close/>
              </a:path>
              <a:path w="344804" h="40005">
                <a:moveTo>
                  <a:pt x="192024" y="0"/>
                </a:moveTo>
                <a:lnTo>
                  <a:pt x="152400" y="0"/>
                </a:lnTo>
                <a:lnTo>
                  <a:pt x="152400" y="39624"/>
                </a:lnTo>
                <a:lnTo>
                  <a:pt x="192024" y="39624"/>
                </a:lnTo>
                <a:lnTo>
                  <a:pt x="192024" y="0"/>
                </a:lnTo>
                <a:close/>
              </a:path>
              <a:path w="344804" h="40005">
                <a:moveTo>
                  <a:pt x="268224" y="0"/>
                </a:moveTo>
                <a:lnTo>
                  <a:pt x="228600" y="0"/>
                </a:lnTo>
                <a:lnTo>
                  <a:pt x="228600" y="39624"/>
                </a:lnTo>
                <a:lnTo>
                  <a:pt x="268224" y="39624"/>
                </a:lnTo>
                <a:lnTo>
                  <a:pt x="268224" y="0"/>
                </a:lnTo>
                <a:close/>
              </a:path>
              <a:path w="344804" h="40005">
                <a:moveTo>
                  <a:pt x="344424" y="0"/>
                </a:moveTo>
                <a:lnTo>
                  <a:pt x="304800" y="0"/>
                </a:lnTo>
                <a:lnTo>
                  <a:pt x="304800" y="39624"/>
                </a:lnTo>
                <a:lnTo>
                  <a:pt x="344424" y="39624"/>
                </a:lnTo>
                <a:lnTo>
                  <a:pt x="3444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>
            <a:off x="6838163" y="3609970"/>
            <a:ext cx="652951" cy="36307"/>
          </a:xfrm>
          <a:custGeom>
            <a:avLst/>
            <a:gdLst/>
            <a:ahLst/>
            <a:cxnLst/>
            <a:rect l="l" t="t" r="r" b="b"/>
            <a:pathLst>
              <a:path w="719454" h="40004">
                <a:moveTo>
                  <a:pt x="36576" y="0"/>
                </a:moveTo>
                <a:lnTo>
                  <a:pt x="0" y="0"/>
                </a:lnTo>
                <a:lnTo>
                  <a:pt x="0" y="39624"/>
                </a:lnTo>
                <a:lnTo>
                  <a:pt x="36576" y="39624"/>
                </a:lnTo>
                <a:lnTo>
                  <a:pt x="36576" y="0"/>
                </a:lnTo>
                <a:close/>
              </a:path>
              <a:path w="719454" h="40004">
                <a:moveTo>
                  <a:pt x="112776" y="0"/>
                </a:moveTo>
                <a:lnTo>
                  <a:pt x="76200" y="0"/>
                </a:lnTo>
                <a:lnTo>
                  <a:pt x="76200" y="39624"/>
                </a:lnTo>
                <a:lnTo>
                  <a:pt x="112776" y="39624"/>
                </a:lnTo>
                <a:lnTo>
                  <a:pt x="112776" y="0"/>
                </a:lnTo>
                <a:close/>
              </a:path>
              <a:path w="719454" h="40004">
                <a:moveTo>
                  <a:pt x="188976" y="0"/>
                </a:moveTo>
                <a:lnTo>
                  <a:pt x="152400" y="0"/>
                </a:lnTo>
                <a:lnTo>
                  <a:pt x="152400" y="39624"/>
                </a:lnTo>
                <a:lnTo>
                  <a:pt x="188976" y="39624"/>
                </a:lnTo>
                <a:lnTo>
                  <a:pt x="188976" y="0"/>
                </a:lnTo>
                <a:close/>
              </a:path>
              <a:path w="719454" h="40004">
                <a:moveTo>
                  <a:pt x="265176" y="0"/>
                </a:moveTo>
                <a:lnTo>
                  <a:pt x="228600" y="0"/>
                </a:lnTo>
                <a:lnTo>
                  <a:pt x="228600" y="39624"/>
                </a:lnTo>
                <a:lnTo>
                  <a:pt x="265176" y="39624"/>
                </a:lnTo>
                <a:lnTo>
                  <a:pt x="265176" y="0"/>
                </a:lnTo>
                <a:close/>
              </a:path>
              <a:path w="719454" h="40004">
                <a:moveTo>
                  <a:pt x="341376" y="0"/>
                </a:moveTo>
                <a:lnTo>
                  <a:pt x="304800" y="0"/>
                </a:lnTo>
                <a:lnTo>
                  <a:pt x="304800" y="39624"/>
                </a:lnTo>
                <a:lnTo>
                  <a:pt x="341376" y="39624"/>
                </a:lnTo>
                <a:lnTo>
                  <a:pt x="341376" y="0"/>
                </a:lnTo>
                <a:close/>
              </a:path>
              <a:path w="719454" h="40004">
                <a:moveTo>
                  <a:pt x="417576" y="0"/>
                </a:moveTo>
                <a:lnTo>
                  <a:pt x="381000" y="0"/>
                </a:lnTo>
                <a:lnTo>
                  <a:pt x="381000" y="39624"/>
                </a:lnTo>
                <a:lnTo>
                  <a:pt x="417576" y="39624"/>
                </a:lnTo>
                <a:lnTo>
                  <a:pt x="417576" y="0"/>
                </a:lnTo>
                <a:close/>
              </a:path>
              <a:path w="719454" h="40004">
                <a:moveTo>
                  <a:pt x="493776" y="0"/>
                </a:moveTo>
                <a:lnTo>
                  <a:pt x="457200" y="0"/>
                </a:lnTo>
                <a:lnTo>
                  <a:pt x="457200" y="39624"/>
                </a:lnTo>
                <a:lnTo>
                  <a:pt x="493776" y="39624"/>
                </a:lnTo>
                <a:lnTo>
                  <a:pt x="493776" y="0"/>
                </a:lnTo>
                <a:close/>
              </a:path>
              <a:path w="719454" h="40004">
                <a:moveTo>
                  <a:pt x="569976" y="0"/>
                </a:moveTo>
                <a:lnTo>
                  <a:pt x="533400" y="0"/>
                </a:lnTo>
                <a:lnTo>
                  <a:pt x="533400" y="39624"/>
                </a:lnTo>
                <a:lnTo>
                  <a:pt x="569976" y="39624"/>
                </a:lnTo>
                <a:lnTo>
                  <a:pt x="569976" y="0"/>
                </a:lnTo>
                <a:close/>
              </a:path>
              <a:path w="719454" h="40004">
                <a:moveTo>
                  <a:pt x="646176" y="0"/>
                </a:moveTo>
                <a:lnTo>
                  <a:pt x="609600" y="0"/>
                </a:lnTo>
                <a:lnTo>
                  <a:pt x="609600" y="39624"/>
                </a:lnTo>
                <a:lnTo>
                  <a:pt x="646176" y="39624"/>
                </a:lnTo>
                <a:lnTo>
                  <a:pt x="646176" y="0"/>
                </a:lnTo>
                <a:close/>
              </a:path>
              <a:path w="719454" h="40004">
                <a:moveTo>
                  <a:pt x="719328" y="0"/>
                </a:moveTo>
                <a:lnTo>
                  <a:pt x="685800" y="0"/>
                </a:lnTo>
                <a:lnTo>
                  <a:pt x="685800" y="39624"/>
                </a:lnTo>
                <a:lnTo>
                  <a:pt x="719328" y="39624"/>
                </a:lnTo>
                <a:lnTo>
                  <a:pt x="719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3403646" y="2359243"/>
            <a:ext cx="5101430" cy="1750620"/>
          </a:xfrm>
          <a:prstGeom prst="rect">
            <a:avLst/>
          </a:prstGeom>
        </p:spPr>
        <p:txBody>
          <a:bodyPr vert="horz" wrap="square" lIns="0" tIns="260489" rIns="0" bIns="0" rtlCol="0">
            <a:spAutoFit/>
          </a:bodyPr>
          <a:lstStyle/>
          <a:p>
            <a:pPr marL="57633">
              <a:spcBef>
                <a:spcPts val="2051"/>
              </a:spcBef>
              <a:tabLst>
                <a:tab pos="1952016" algn="l"/>
              </a:tabLst>
            </a:pPr>
            <a:r>
              <a:rPr sz="2800" spc="-5" dirty="0">
                <a:solidFill>
                  <a:schemeClr val="bg1"/>
                </a:solidFill>
              </a:rPr>
              <a:t>Ca(NO</a:t>
            </a:r>
            <a:r>
              <a:rPr sz="4400" spc="-6" baseline="-11574" dirty="0">
                <a:solidFill>
                  <a:schemeClr val="bg1"/>
                </a:solidFill>
              </a:rPr>
              <a:t>3</a:t>
            </a:r>
            <a:r>
              <a:rPr sz="4400" spc="-5" dirty="0">
                <a:solidFill>
                  <a:schemeClr val="bg1"/>
                </a:solidFill>
              </a:rPr>
              <a:t>)</a:t>
            </a:r>
            <a:r>
              <a:rPr sz="4400" spc="-6" baseline="-11574" dirty="0">
                <a:solidFill>
                  <a:schemeClr val="bg1"/>
                </a:solidFill>
              </a:rPr>
              <a:t>2</a:t>
            </a:r>
            <a:r>
              <a:rPr sz="3267" spc="-6" baseline="-11574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chemeClr val="bg1"/>
                </a:solidFill>
              </a:rPr>
              <a:t>164.10</a:t>
            </a:r>
            <a:endParaRPr sz="3267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7633">
              <a:spcBef>
                <a:spcPts val="1960"/>
              </a:spcBef>
              <a:tabLst>
                <a:tab pos="2068434" algn="l"/>
                <a:tab pos="3841789" algn="l"/>
              </a:tabLst>
            </a:pPr>
            <a:r>
              <a:rPr sz="3600" spc="-5" dirty="0">
                <a:solidFill>
                  <a:schemeClr val="bg1"/>
                </a:solidFill>
              </a:rPr>
              <a:t>Ca</a:t>
            </a:r>
            <a:r>
              <a:rPr spc="-5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chemeClr val="bg1"/>
                </a:solidFill>
              </a:rPr>
              <a:t>40.08</a:t>
            </a:r>
            <a:r>
              <a:rPr sz="3267" spc="-9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sz="3267" i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sz="3267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2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0612" y="318118"/>
            <a:ext cx="8307155" cy="848360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2103">
              <a:spcBef>
                <a:spcPts val="82"/>
              </a:spcBef>
            </a:pPr>
            <a:r>
              <a:rPr spc="-9" dirty="0"/>
              <a:t>Concentración</a:t>
            </a: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 txBox="1"/>
          <p:nvPr/>
        </p:nvSpPr>
        <p:spPr>
          <a:xfrm>
            <a:off x="5224991" y="3977412"/>
            <a:ext cx="1742163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267" i="1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3267" i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=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819</a:t>
            </a:r>
            <a:r>
              <a:rPr sz="3267" spc="3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g</a:t>
            </a:r>
            <a:endParaRPr sz="326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5821" y="3258187"/>
            <a:ext cx="230521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267" i="1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3267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7581" y="3521450"/>
            <a:ext cx="1112264" cy="33426"/>
          </a:xfrm>
          <a:custGeom>
            <a:avLst/>
            <a:gdLst/>
            <a:ahLst/>
            <a:cxnLst/>
            <a:rect l="l" t="t" r="r" b="b"/>
            <a:pathLst>
              <a:path w="1225550" h="36829">
                <a:moveTo>
                  <a:pt x="39624" y="0"/>
                </a:moveTo>
                <a:lnTo>
                  <a:pt x="0" y="0"/>
                </a:lnTo>
                <a:lnTo>
                  <a:pt x="0" y="36576"/>
                </a:lnTo>
                <a:lnTo>
                  <a:pt x="39624" y="36576"/>
                </a:lnTo>
                <a:lnTo>
                  <a:pt x="39624" y="0"/>
                </a:lnTo>
                <a:close/>
              </a:path>
              <a:path w="1225550" h="36829">
                <a:moveTo>
                  <a:pt x="115824" y="0"/>
                </a:moveTo>
                <a:lnTo>
                  <a:pt x="76200" y="0"/>
                </a:lnTo>
                <a:lnTo>
                  <a:pt x="76200" y="36576"/>
                </a:lnTo>
                <a:lnTo>
                  <a:pt x="115824" y="36576"/>
                </a:lnTo>
                <a:lnTo>
                  <a:pt x="115824" y="0"/>
                </a:lnTo>
                <a:close/>
              </a:path>
              <a:path w="1225550" h="36829">
                <a:moveTo>
                  <a:pt x="192024" y="0"/>
                </a:moveTo>
                <a:lnTo>
                  <a:pt x="152400" y="0"/>
                </a:lnTo>
                <a:lnTo>
                  <a:pt x="152400" y="36576"/>
                </a:lnTo>
                <a:lnTo>
                  <a:pt x="192024" y="36576"/>
                </a:lnTo>
                <a:lnTo>
                  <a:pt x="192024" y="0"/>
                </a:lnTo>
                <a:close/>
              </a:path>
              <a:path w="1225550" h="36829">
                <a:moveTo>
                  <a:pt x="268224" y="0"/>
                </a:moveTo>
                <a:lnTo>
                  <a:pt x="228600" y="0"/>
                </a:lnTo>
                <a:lnTo>
                  <a:pt x="228600" y="36576"/>
                </a:lnTo>
                <a:lnTo>
                  <a:pt x="268224" y="36576"/>
                </a:lnTo>
                <a:lnTo>
                  <a:pt x="268224" y="0"/>
                </a:lnTo>
                <a:close/>
              </a:path>
              <a:path w="1225550" h="36829">
                <a:moveTo>
                  <a:pt x="344424" y="0"/>
                </a:moveTo>
                <a:lnTo>
                  <a:pt x="304800" y="0"/>
                </a:lnTo>
                <a:lnTo>
                  <a:pt x="304800" y="36576"/>
                </a:lnTo>
                <a:lnTo>
                  <a:pt x="344424" y="36576"/>
                </a:lnTo>
                <a:lnTo>
                  <a:pt x="344424" y="0"/>
                </a:lnTo>
                <a:close/>
              </a:path>
              <a:path w="1225550" h="36829">
                <a:moveTo>
                  <a:pt x="420624" y="0"/>
                </a:moveTo>
                <a:lnTo>
                  <a:pt x="381000" y="0"/>
                </a:lnTo>
                <a:lnTo>
                  <a:pt x="381000" y="36576"/>
                </a:lnTo>
                <a:lnTo>
                  <a:pt x="420624" y="36576"/>
                </a:lnTo>
                <a:lnTo>
                  <a:pt x="420624" y="0"/>
                </a:lnTo>
                <a:close/>
              </a:path>
              <a:path w="1225550" h="36829">
                <a:moveTo>
                  <a:pt x="496824" y="0"/>
                </a:moveTo>
                <a:lnTo>
                  <a:pt x="457200" y="0"/>
                </a:lnTo>
                <a:lnTo>
                  <a:pt x="457200" y="36576"/>
                </a:lnTo>
                <a:lnTo>
                  <a:pt x="496824" y="36576"/>
                </a:lnTo>
                <a:lnTo>
                  <a:pt x="496824" y="0"/>
                </a:lnTo>
                <a:close/>
              </a:path>
              <a:path w="1225550" h="36829">
                <a:moveTo>
                  <a:pt x="573024" y="0"/>
                </a:moveTo>
                <a:lnTo>
                  <a:pt x="533400" y="0"/>
                </a:lnTo>
                <a:lnTo>
                  <a:pt x="533400" y="36576"/>
                </a:lnTo>
                <a:lnTo>
                  <a:pt x="573024" y="36576"/>
                </a:lnTo>
                <a:lnTo>
                  <a:pt x="573024" y="0"/>
                </a:lnTo>
                <a:close/>
              </a:path>
              <a:path w="1225550" h="36829">
                <a:moveTo>
                  <a:pt x="649224" y="0"/>
                </a:moveTo>
                <a:lnTo>
                  <a:pt x="609600" y="0"/>
                </a:lnTo>
                <a:lnTo>
                  <a:pt x="609600" y="36576"/>
                </a:lnTo>
                <a:lnTo>
                  <a:pt x="649224" y="36576"/>
                </a:lnTo>
                <a:lnTo>
                  <a:pt x="649224" y="0"/>
                </a:lnTo>
                <a:close/>
              </a:path>
              <a:path w="1225550" h="36829">
                <a:moveTo>
                  <a:pt x="725424" y="0"/>
                </a:moveTo>
                <a:lnTo>
                  <a:pt x="685800" y="0"/>
                </a:lnTo>
                <a:lnTo>
                  <a:pt x="685800" y="36576"/>
                </a:lnTo>
                <a:lnTo>
                  <a:pt x="725424" y="36576"/>
                </a:lnTo>
                <a:lnTo>
                  <a:pt x="725424" y="0"/>
                </a:lnTo>
                <a:close/>
              </a:path>
              <a:path w="1225550" h="36829">
                <a:moveTo>
                  <a:pt x="801624" y="0"/>
                </a:moveTo>
                <a:lnTo>
                  <a:pt x="762000" y="0"/>
                </a:lnTo>
                <a:lnTo>
                  <a:pt x="762000" y="36576"/>
                </a:lnTo>
                <a:lnTo>
                  <a:pt x="801624" y="36576"/>
                </a:lnTo>
                <a:lnTo>
                  <a:pt x="801624" y="0"/>
                </a:lnTo>
                <a:close/>
              </a:path>
              <a:path w="1225550" h="36829">
                <a:moveTo>
                  <a:pt x="877824" y="0"/>
                </a:moveTo>
                <a:lnTo>
                  <a:pt x="838200" y="0"/>
                </a:lnTo>
                <a:lnTo>
                  <a:pt x="838200" y="36576"/>
                </a:lnTo>
                <a:lnTo>
                  <a:pt x="877824" y="36576"/>
                </a:lnTo>
                <a:lnTo>
                  <a:pt x="877824" y="0"/>
                </a:lnTo>
                <a:close/>
              </a:path>
              <a:path w="1225550" h="36829">
                <a:moveTo>
                  <a:pt x="954024" y="0"/>
                </a:moveTo>
                <a:lnTo>
                  <a:pt x="914400" y="0"/>
                </a:lnTo>
                <a:lnTo>
                  <a:pt x="914400" y="36576"/>
                </a:lnTo>
                <a:lnTo>
                  <a:pt x="954024" y="36576"/>
                </a:lnTo>
                <a:lnTo>
                  <a:pt x="954024" y="0"/>
                </a:lnTo>
                <a:close/>
              </a:path>
              <a:path w="1225550" h="36829">
                <a:moveTo>
                  <a:pt x="1030224" y="0"/>
                </a:moveTo>
                <a:lnTo>
                  <a:pt x="990600" y="0"/>
                </a:lnTo>
                <a:lnTo>
                  <a:pt x="990600" y="36576"/>
                </a:lnTo>
                <a:lnTo>
                  <a:pt x="1030224" y="36576"/>
                </a:lnTo>
                <a:lnTo>
                  <a:pt x="1030224" y="0"/>
                </a:lnTo>
                <a:close/>
              </a:path>
              <a:path w="1225550" h="36829">
                <a:moveTo>
                  <a:pt x="1106424" y="0"/>
                </a:moveTo>
                <a:lnTo>
                  <a:pt x="1066800" y="0"/>
                </a:lnTo>
                <a:lnTo>
                  <a:pt x="1066800" y="36576"/>
                </a:lnTo>
                <a:lnTo>
                  <a:pt x="1106424" y="36576"/>
                </a:lnTo>
                <a:lnTo>
                  <a:pt x="1106424" y="0"/>
                </a:lnTo>
                <a:close/>
              </a:path>
              <a:path w="1225550" h="36829">
                <a:moveTo>
                  <a:pt x="1182624" y="0"/>
                </a:moveTo>
                <a:lnTo>
                  <a:pt x="1143000" y="0"/>
                </a:lnTo>
                <a:lnTo>
                  <a:pt x="1143000" y="36576"/>
                </a:lnTo>
                <a:lnTo>
                  <a:pt x="1182624" y="36576"/>
                </a:lnTo>
                <a:lnTo>
                  <a:pt x="1182624" y="0"/>
                </a:lnTo>
                <a:close/>
              </a:path>
              <a:path w="1225550" h="36829">
                <a:moveTo>
                  <a:pt x="1225296" y="0"/>
                </a:moveTo>
                <a:lnTo>
                  <a:pt x="1219200" y="0"/>
                </a:lnTo>
                <a:lnTo>
                  <a:pt x="1219200" y="36576"/>
                </a:lnTo>
                <a:lnTo>
                  <a:pt x="1225296" y="36576"/>
                </a:lnTo>
                <a:lnTo>
                  <a:pt x="12252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>
            <a:off x="5900403" y="2735835"/>
            <a:ext cx="520401" cy="36307"/>
          </a:xfrm>
          <a:custGeom>
            <a:avLst/>
            <a:gdLst/>
            <a:ahLst/>
            <a:cxnLst/>
            <a:rect l="l" t="t" r="r" b="b"/>
            <a:pathLst>
              <a:path w="573404" h="40005">
                <a:moveTo>
                  <a:pt x="39624" y="0"/>
                </a:moveTo>
                <a:lnTo>
                  <a:pt x="0" y="0"/>
                </a:lnTo>
                <a:lnTo>
                  <a:pt x="0" y="39624"/>
                </a:lnTo>
                <a:lnTo>
                  <a:pt x="39624" y="39624"/>
                </a:lnTo>
                <a:lnTo>
                  <a:pt x="39624" y="0"/>
                </a:lnTo>
                <a:close/>
              </a:path>
              <a:path w="573404" h="40005">
                <a:moveTo>
                  <a:pt x="115824" y="0"/>
                </a:moveTo>
                <a:lnTo>
                  <a:pt x="76200" y="0"/>
                </a:lnTo>
                <a:lnTo>
                  <a:pt x="76200" y="39624"/>
                </a:lnTo>
                <a:lnTo>
                  <a:pt x="115824" y="39624"/>
                </a:lnTo>
                <a:lnTo>
                  <a:pt x="115824" y="0"/>
                </a:lnTo>
                <a:close/>
              </a:path>
              <a:path w="573404" h="40005">
                <a:moveTo>
                  <a:pt x="192024" y="0"/>
                </a:moveTo>
                <a:lnTo>
                  <a:pt x="152400" y="0"/>
                </a:lnTo>
                <a:lnTo>
                  <a:pt x="152400" y="39624"/>
                </a:lnTo>
                <a:lnTo>
                  <a:pt x="192024" y="39624"/>
                </a:lnTo>
                <a:lnTo>
                  <a:pt x="192024" y="0"/>
                </a:lnTo>
                <a:close/>
              </a:path>
              <a:path w="573404" h="40005">
                <a:moveTo>
                  <a:pt x="268224" y="0"/>
                </a:moveTo>
                <a:lnTo>
                  <a:pt x="228600" y="0"/>
                </a:lnTo>
                <a:lnTo>
                  <a:pt x="228600" y="39624"/>
                </a:lnTo>
                <a:lnTo>
                  <a:pt x="268224" y="39624"/>
                </a:lnTo>
                <a:lnTo>
                  <a:pt x="268224" y="0"/>
                </a:lnTo>
                <a:close/>
              </a:path>
              <a:path w="573404" h="40005">
                <a:moveTo>
                  <a:pt x="344424" y="0"/>
                </a:moveTo>
                <a:lnTo>
                  <a:pt x="304800" y="0"/>
                </a:lnTo>
                <a:lnTo>
                  <a:pt x="304800" y="39624"/>
                </a:lnTo>
                <a:lnTo>
                  <a:pt x="344424" y="39624"/>
                </a:lnTo>
                <a:lnTo>
                  <a:pt x="344424" y="0"/>
                </a:lnTo>
                <a:close/>
              </a:path>
              <a:path w="573404" h="40005">
                <a:moveTo>
                  <a:pt x="420624" y="0"/>
                </a:moveTo>
                <a:lnTo>
                  <a:pt x="381000" y="0"/>
                </a:lnTo>
                <a:lnTo>
                  <a:pt x="381000" y="39624"/>
                </a:lnTo>
                <a:lnTo>
                  <a:pt x="420624" y="39624"/>
                </a:lnTo>
                <a:lnTo>
                  <a:pt x="420624" y="0"/>
                </a:lnTo>
                <a:close/>
              </a:path>
              <a:path w="573404" h="40005">
                <a:moveTo>
                  <a:pt x="496824" y="0"/>
                </a:moveTo>
                <a:lnTo>
                  <a:pt x="457200" y="0"/>
                </a:lnTo>
                <a:lnTo>
                  <a:pt x="457200" y="39624"/>
                </a:lnTo>
                <a:lnTo>
                  <a:pt x="496824" y="39624"/>
                </a:lnTo>
                <a:lnTo>
                  <a:pt x="496824" y="0"/>
                </a:lnTo>
                <a:close/>
              </a:path>
              <a:path w="573404" h="40005">
                <a:moveTo>
                  <a:pt x="573024" y="0"/>
                </a:moveTo>
                <a:lnTo>
                  <a:pt x="533400" y="0"/>
                </a:lnTo>
                <a:lnTo>
                  <a:pt x="533400" y="39624"/>
                </a:lnTo>
                <a:lnTo>
                  <a:pt x="573024" y="39624"/>
                </a:lnTo>
                <a:lnTo>
                  <a:pt x="5730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 txBox="1"/>
          <p:nvPr/>
        </p:nvSpPr>
        <p:spPr>
          <a:xfrm>
            <a:off x="2878286" y="2469804"/>
            <a:ext cx="3003112" cy="51446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  <a:tabLst>
                <a:tab pos="1928963" algn="l"/>
              </a:tabLst>
            </a:pP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Ca(NO</a:t>
            </a:r>
            <a:r>
              <a:rPr sz="3267" spc="-6" baseline="-11574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sz="3267" spc="-6" baseline="-11574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3267" spc="-6" baseline="-11574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4901" spc="-14" baseline="-5401" dirty="0">
                <a:solidFill>
                  <a:srgbClr val="FFFFFF"/>
                </a:solidFill>
                <a:latin typeface="Microsoft Sans Serif"/>
                <a:cs typeface="Microsoft Sans Serif"/>
              </a:rPr>
              <a:t>100</a:t>
            </a:r>
            <a:r>
              <a:rPr sz="4901" spc="-20" baseline="-540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901" baseline="-5401" dirty="0">
                <a:solidFill>
                  <a:srgbClr val="FFFFFF"/>
                </a:solidFill>
                <a:latin typeface="Microsoft Sans Serif"/>
                <a:cs typeface="Microsoft Sans Serif"/>
              </a:rPr>
              <a:t>g</a:t>
            </a:r>
            <a:endParaRPr sz="4901" baseline="-5401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5974" y="2262335"/>
            <a:ext cx="2705164" cy="152006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27368" marR="4611" indent="-116418">
              <a:lnSpc>
                <a:spcPct val="150000"/>
              </a:lnSpc>
              <a:spcBef>
                <a:spcPts val="91"/>
              </a:spcBef>
              <a:tabLst>
                <a:tab pos="2163528" algn="l"/>
              </a:tabLst>
            </a:pPr>
            <a:r>
              <a:rPr sz="3267" spc="-14" dirty="0">
                <a:solidFill>
                  <a:srgbClr val="FFFFFF"/>
                </a:solidFill>
                <a:latin typeface="Microsoft Sans Serif"/>
                <a:cs typeface="Microsoft Sans Serif"/>
              </a:rPr>
              <a:t>24</a:t>
            </a:r>
            <a:r>
              <a:rPr sz="3267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3267" spc="-14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3267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67" spc="-14" dirty="0">
                <a:solidFill>
                  <a:srgbClr val="FFFFFF"/>
                </a:solidFill>
                <a:latin typeface="Microsoft Sans Serif"/>
                <a:cs typeface="Microsoft Sans Serif"/>
              </a:rPr>
              <a:t>pp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z="32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4901" spc="-14" baseline="-3858" dirty="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4901" baseline="-3858" dirty="0">
                <a:solidFill>
                  <a:srgbClr val="FFFFFF"/>
                </a:solidFill>
                <a:latin typeface="Microsoft Sans Serif"/>
                <a:cs typeface="Microsoft Sans Serif"/>
              </a:rPr>
              <a:t>a </a:t>
            </a:r>
            <a:r>
              <a:rPr sz="4901" baseline="-38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200</a:t>
            </a:r>
            <a:r>
              <a:rPr sz="3267" spc="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ppm</a:t>
            </a:r>
            <a:endParaRPr sz="3267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045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1567" y="183861"/>
            <a:ext cx="8307155" cy="848360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2103">
              <a:spcBef>
                <a:spcPts val="82"/>
              </a:spcBef>
            </a:pPr>
            <a:r>
              <a:rPr spc="-9" dirty="0"/>
              <a:t>Concentración</a:t>
            </a: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 txBox="1"/>
          <p:nvPr/>
        </p:nvSpPr>
        <p:spPr>
          <a:xfrm>
            <a:off x="4984327" y="4173816"/>
            <a:ext cx="2226257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267" i="1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3267" i="1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=</a:t>
            </a:r>
            <a:r>
              <a:rPr sz="3267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17.08</a:t>
            </a:r>
            <a:r>
              <a:rPr sz="3267" spc="3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%</a:t>
            </a:r>
            <a:endParaRPr sz="326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05214" y="2599818"/>
            <a:ext cx="1199862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100</a:t>
            </a:r>
            <a:r>
              <a:rPr sz="3267" spc="-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%</a:t>
            </a:r>
            <a:endParaRPr sz="3267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46047" y="2890745"/>
            <a:ext cx="312932" cy="36307"/>
          </a:xfrm>
          <a:custGeom>
            <a:avLst/>
            <a:gdLst/>
            <a:ahLst/>
            <a:cxnLst/>
            <a:rect l="l" t="t" r="r" b="b"/>
            <a:pathLst>
              <a:path w="344804" h="40005">
                <a:moveTo>
                  <a:pt x="39624" y="0"/>
                </a:moveTo>
                <a:lnTo>
                  <a:pt x="0" y="0"/>
                </a:lnTo>
                <a:lnTo>
                  <a:pt x="0" y="39624"/>
                </a:lnTo>
                <a:lnTo>
                  <a:pt x="39624" y="39624"/>
                </a:lnTo>
                <a:lnTo>
                  <a:pt x="39624" y="0"/>
                </a:lnTo>
                <a:close/>
              </a:path>
              <a:path w="344804" h="40005">
                <a:moveTo>
                  <a:pt x="115824" y="0"/>
                </a:moveTo>
                <a:lnTo>
                  <a:pt x="76200" y="0"/>
                </a:lnTo>
                <a:lnTo>
                  <a:pt x="76200" y="39624"/>
                </a:lnTo>
                <a:lnTo>
                  <a:pt x="115824" y="39624"/>
                </a:lnTo>
                <a:lnTo>
                  <a:pt x="115824" y="0"/>
                </a:lnTo>
                <a:close/>
              </a:path>
              <a:path w="344804" h="40005">
                <a:moveTo>
                  <a:pt x="192024" y="0"/>
                </a:moveTo>
                <a:lnTo>
                  <a:pt x="152400" y="0"/>
                </a:lnTo>
                <a:lnTo>
                  <a:pt x="152400" y="39624"/>
                </a:lnTo>
                <a:lnTo>
                  <a:pt x="192024" y="39624"/>
                </a:lnTo>
                <a:lnTo>
                  <a:pt x="192024" y="0"/>
                </a:lnTo>
                <a:close/>
              </a:path>
              <a:path w="344804" h="40005">
                <a:moveTo>
                  <a:pt x="268224" y="0"/>
                </a:moveTo>
                <a:lnTo>
                  <a:pt x="228600" y="0"/>
                </a:lnTo>
                <a:lnTo>
                  <a:pt x="228600" y="39624"/>
                </a:lnTo>
                <a:lnTo>
                  <a:pt x="268224" y="39624"/>
                </a:lnTo>
                <a:lnTo>
                  <a:pt x="268224" y="0"/>
                </a:lnTo>
                <a:close/>
              </a:path>
              <a:path w="344804" h="40005">
                <a:moveTo>
                  <a:pt x="344424" y="0"/>
                </a:moveTo>
                <a:lnTo>
                  <a:pt x="304800" y="0"/>
                </a:lnTo>
                <a:lnTo>
                  <a:pt x="304800" y="39624"/>
                </a:lnTo>
                <a:lnTo>
                  <a:pt x="344424" y="39624"/>
                </a:lnTo>
                <a:lnTo>
                  <a:pt x="3444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>
            <a:off x="6838163" y="3609970"/>
            <a:ext cx="652951" cy="36307"/>
          </a:xfrm>
          <a:custGeom>
            <a:avLst/>
            <a:gdLst/>
            <a:ahLst/>
            <a:cxnLst/>
            <a:rect l="l" t="t" r="r" b="b"/>
            <a:pathLst>
              <a:path w="719454" h="40004">
                <a:moveTo>
                  <a:pt x="36576" y="0"/>
                </a:moveTo>
                <a:lnTo>
                  <a:pt x="0" y="0"/>
                </a:lnTo>
                <a:lnTo>
                  <a:pt x="0" y="39624"/>
                </a:lnTo>
                <a:lnTo>
                  <a:pt x="36576" y="39624"/>
                </a:lnTo>
                <a:lnTo>
                  <a:pt x="36576" y="0"/>
                </a:lnTo>
                <a:close/>
              </a:path>
              <a:path w="719454" h="40004">
                <a:moveTo>
                  <a:pt x="112776" y="0"/>
                </a:moveTo>
                <a:lnTo>
                  <a:pt x="76200" y="0"/>
                </a:lnTo>
                <a:lnTo>
                  <a:pt x="76200" y="39624"/>
                </a:lnTo>
                <a:lnTo>
                  <a:pt x="112776" y="39624"/>
                </a:lnTo>
                <a:lnTo>
                  <a:pt x="112776" y="0"/>
                </a:lnTo>
                <a:close/>
              </a:path>
              <a:path w="719454" h="40004">
                <a:moveTo>
                  <a:pt x="188976" y="0"/>
                </a:moveTo>
                <a:lnTo>
                  <a:pt x="152400" y="0"/>
                </a:lnTo>
                <a:lnTo>
                  <a:pt x="152400" y="39624"/>
                </a:lnTo>
                <a:lnTo>
                  <a:pt x="188976" y="39624"/>
                </a:lnTo>
                <a:lnTo>
                  <a:pt x="188976" y="0"/>
                </a:lnTo>
                <a:close/>
              </a:path>
              <a:path w="719454" h="40004">
                <a:moveTo>
                  <a:pt x="265176" y="0"/>
                </a:moveTo>
                <a:lnTo>
                  <a:pt x="228600" y="0"/>
                </a:lnTo>
                <a:lnTo>
                  <a:pt x="228600" y="39624"/>
                </a:lnTo>
                <a:lnTo>
                  <a:pt x="265176" y="39624"/>
                </a:lnTo>
                <a:lnTo>
                  <a:pt x="265176" y="0"/>
                </a:lnTo>
                <a:close/>
              </a:path>
              <a:path w="719454" h="40004">
                <a:moveTo>
                  <a:pt x="341376" y="0"/>
                </a:moveTo>
                <a:lnTo>
                  <a:pt x="304800" y="0"/>
                </a:lnTo>
                <a:lnTo>
                  <a:pt x="304800" y="39624"/>
                </a:lnTo>
                <a:lnTo>
                  <a:pt x="341376" y="39624"/>
                </a:lnTo>
                <a:lnTo>
                  <a:pt x="341376" y="0"/>
                </a:lnTo>
                <a:close/>
              </a:path>
              <a:path w="719454" h="40004">
                <a:moveTo>
                  <a:pt x="417576" y="0"/>
                </a:moveTo>
                <a:lnTo>
                  <a:pt x="381000" y="0"/>
                </a:lnTo>
                <a:lnTo>
                  <a:pt x="381000" y="39624"/>
                </a:lnTo>
                <a:lnTo>
                  <a:pt x="417576" y="39624"/>
                </a:lnTo>
                <a:lnTo>
                  <a:pt x="417576" y="0"/>
                </a:lnTo>
                <a:close/>
              </a:path>
              <a:path w="719454" h="40004">
                <a:moveTo>
                  <a:pt x="493776" y="0"/>
                </a:moveTo>
                <a:lnTo>
                  <a:pt x="457200" y="0"/>
                </a:lnTo>
                <a:lnTo>
                  <a:pt x="457200" y="39624"/>
                </a:lnTo>
                <a:lnTo>
                  <a:pt x="493776" y="39624"/>
                </a:lnTo>
                <a:lnTo>
                  <a:pt x="493776" y="0"/>
                </a:lnTo>
                <a:close/>
              </a:path>
              <a:path w="719454" h="40004">
                <a:moveTo>
                  <a:pt x="569976" y="0"/>
                </a:moveTo>
                <a:lnTo>
                  <a:pt x="533400" y="0"/>
                </a:lnTo>
                <a:lnTo>
                  <a:pt x="533400" y="39624"/>
                </a:lnTo>
                <a:lnTo>
                  <a:pt x="569976" y="39624"/>
                </a:lnTo>
                <a:lnTo>
                  <a:pt x="569976" y="0"/>
                </a:lnTo>
                <a:close/>
              </a:path>
              <a:path w="719454" h="40004">
                <a:moveTo>
                  <a:pt x="646176" y="0"/>
                </a:moveTo>
                <a:lnTo>
                  <a:pt x="609600" y="0"/>
                </a:lnTo>
                <a:lnTo>
                  <a:pt x="609600" y="39624"/>
                </a:lnTo>
                <a:lnTo>
                  <a:pt x="646176" y="39624"/>
                </a:lnTo>
                <a:lnTo>
                  <a:pt x="646176" y="0"/>
                </a:lnTo>
                <a:close/>
              </a:path>
              <a:path w="719454" h="40004">
                <a:moveTo>
                  <a:pt x="719328" y="0"/>
                </a:moveTo>
                <a:lnTo>
                  <a:pt x="685800" y="0"/>
                </a:lnTo>
                <a:lnTo>
                  <a:pt x="685800" y="39624"/>
                </a:lnTo>
                <a:lnTo>
                  <a:pt x="719328" y="39624"/>
                </a:lnTo>
                <a:lnTo>
                  <a:pt x="719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3545283" y="2385001"/>
            <a:ext cx="5101430" cy="1750620"/>
          </a:xfrm>
          <a:prstGeom prst="rect">
            <a:avLst/>
          </a:prstGeom>
        </p:spPr>
        <p:txBody>
          <a:bodyPr vert="horz" wrap="square" lIns="0" tIns="260489" rIns="0" bIns="0" rtlCol="0">
            <a:spAutoFit/>
          </a:bodyPr>
          <a:lstStyle/>
          <a:p>
            <a:pPr marL="57633">
              <a:spcBef>
                <a:spcPts val="2051"/>
              </a:spcBef>
              <a:tabLst>
                <a:tab pos="1952016" algn="l"/>
              </a:tabLst>
            </a:pPr>
            <a:r>
              <a:rPr sz="2400" spc="-5" dirty="0">
                <a:solidFill>
                  <a:schemeClr val="bg1"/>
                </a:solidFill>
              </a:rPr>
              <a:t>Ca(NO</a:t>
            </a:r>
            <a:r>
              <a:rPr sz="4000" spc="-6" baseline="-11574" dirty="0">
                <a:solidFill>
                  <a:schemeClr val="bg1"/>
                </a:solidFill>
              </a:rPr>
              <a:t>3</a:t>
            </a:r>
            <a:r>
              <a:rPr sz="4000" spc="-5" dirty="0">
                <a:solidFill>
                  <a:schemeClr val="bg1"/>
                </a:solidFill>
              </a:rPr>
              <a:t>)</a:t>
            </a:r>
            <a:r>
              <a:rPr sz="4000" spc="-6" baseline="-11574" dirty="0">
                <a:solidFill>
                  <a:schemeClr val="bg1"/>
                </a:solidFill>
              </a:rPr>
              <a:t>2</a:t>
            </a:r>
            <a:r>
              <a:rPr sz="3267" spc="-6" baseline="-11574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chemeClr val="bg1"/>
                </a:solidFill>
              </a:rPr>
              <a:t>164.10</a:t>
            </a:r>
            <a:endParaRPr sz="3267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7633">
              <a:spcBef>
                <a:spcPts val="1960"/>
              </a:spcBef>
              <a:tabLst>
                <a:tab pos="2068434" algn="l"/>
                <a:tab pos="3841789" algn="l"/>
              </a:tabLst>
            </a:pPr>
            <a:r>
              <a:rPr sz="4000" dirty="0">
                <a:solidFill>
                  <a:schemeClr val="bg1"/>
                </a:solidFill>
              </a:rPr>
              <a:t>N</a:t>
            </a:r>
            <a:r>
              <a:rPr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chemeClr val="bg1"/>
                </a:solidFill>
              </a:rPr>
              <a:t>28.02</a:t>
            </a:r>
            <a:r>
              <a:rPr sz="3267" spc="-9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sz="3267" i="1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sz="3267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15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6539" y="235757"/>
            <a:ext cx="8307155" cy="848360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2103">
              <a:spcBef>
                <a:spcPts val="82"/>
              </a:spcBef>
            </a:pPr>
            <a:r>
              <a:rPr spc="-9" dirty="0"/>
              <a:t>Concentración</a:t>
            </a: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 txBox="1"/>
          <p:nvPr/>
        </p:nvSpPr>
        <p:spPr>
          <a:xfrm>
            <a:off x="4442141" y="3977412"/>
            <a:ext cx="3307976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267" i="1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3267" i="1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=</a:t>
            </a:r>
            <a:r>
              <a:rPr sz="3267" spc="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139.89</a:t>
            </a:r>
            <a:r>
              <a:rPr sz="3267" spc="36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ppm</a:t>
            </a:r>
            <a:r>
              <a:rPr sz="3267" spc="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endParaRPr sz="326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975" y="2262335"/>
            <a:ext cx="1981904" cy="152000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40904" marR="4611" indent="-229954">
              <a:lnSpc>
                <a:spcPct val="150000"/>
              </a:lnSpc>
              <a:spcBef>
                <a:spcPts val="91"/>
              </a:spcBef>
            </a:pP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17.08 ppm </a:t>
            </a:r>
            <a:r>
              <a:rPr sz="3267" spc="-85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x</a:t>
            </a:r>
            <a:r>
              <a:rPr sz="3267" spc="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ppm</a:t>
            </a:r>
            <a:endParaRPr sz="3267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7581" y="3521450"/>
            <a:ext cx="1112264" cy="33426"/>
          </a:xfrm>
          <a:custGeom>
            <a:avLst/>
            <a:gdLst/>
            <a:ahLst/>
            <a:cxnLst/>
            <a:rect l="l" t="t" r="r" b="b"/>
            <a:pathLst>
              <a:path w="1225550" h="36829">
                <a:moveTo>
                  <a:pt x="39624" y="0"/>
                </a:moveTo>
                <a:lnTo>
                  <a:pt x="0" y="0"/>
                </a:lnTo>
                <a:lnTo>
                  <a:pt x="0" y="36576"/>
                </a:lnTo>
                <a:lnTo>
                  <a:pt x="39624" y="36576"/>
                </a:lnTo>
                <a:lnTo>
                  <a:pt x="39624" y="0"/>
                </a:lnTo>
                <a:close/>
              </a:path>
              <a:path w="1225550" h="36829">
                <a:moveTo>
                  <a:pt x="115824" y="0"/>
                </a:moveTo>
                <a:lnTo>
                  <a:pt x="76200" y="0"/>
                </a:lnTo>
                <a:lnTo>
                  <a:pt x="76200" y="36576"/>
                </a:lnTo>
                <a:lnTo>
                  <a:pt x="115824" y="36576"/>
                </a:lnTo>
                <a:lnTo>
                  <a:pt x="115824" y="0"/>
                </a:lnTo>
                <a:close/>
              </a:path>
              <a:path w="1225550" h="36829">
                <a:moveTo>
                  <a:pt x="192024" y="0"/>
                </a:moveTo>
                <a:lnTo>
                  <a:pt x="152400" y="0"/>
                </a:lnTo>
                <a:lnTo>
                  <a:pt x="152400" y="36576"/>
                </a:lnTo>
                <a:lnTo>
                  <a:pt x="192024" y="36576"/>
                </a:lnTo>
                <a:lnTo>
                  <a:pt x="192024" y="0"/>
                </a:lnTo>
                <a:close/>
              </a:path>
              <a:path w="1225550" h="36829">
                <a:moveTo>
                  <a:pt x="268224" y="0"/>
                </a:moveTo>
                <a:lnTo>
                  <a:pt x="228600" y="0"/>
                </a:lnTo>
                <a:lnTo>
                  <a:pt x="228600" y="36576"/>
                </a:lnTo>
                <a:lnTo>
                  <a:pt x="268224" y="36576"/>
                </a:lnTo>
                <a:lnTo>
                  <a:pt x="268224" y="0"/>
                </a:lnTo>
                <a:close/>
              </a:path>
              <a:path w="1225550" h="36829">
                <a:moveTo>
                  <a:pt x="344424" y="0"/>
                </a:moveTo>
                <a:lnTo>
                  <a:pt x="304800" y="0"/>
                </a:lnTo>
                <a:lnTo>
                  <a:pt x="304800" y="36576"/>
                </a:lnTo>
                <a:lnTo>
                  <a:pt x="344424" y="36576"/>
                </a:lnTo>
                <a:lnTo>
                  <a:pt x="344424" y="0"/>
                </a:lnTo>
                <a:close/>
              </a:path>
              <a:path w="1225550" h="36829">
                <a:moveTo>
                  <a:pt x="420624" y="0"/>
                </a:moveTo>
                <a:lnTo>
                  <a:pt x="381000" y="0"/>
                </a:lnTo>
                <a:lnTo>
                  <a:pt x="381000" y="36576"/>
                </a:lnTo>
                <a:lnTo>
                  <a:pt x="420624" y="36576"/>
                </a:lnTo>
                <a:lnTo>
                  <a:pt x="420624" y="0"/>
                </a:lnTo>
                <a:close/>
              </a:path>
              <a:path w="1225550" h="36829">
                <a:moveTo>
                  <a:pt x="496824" y="0"/>
                </a:moveTo>
                <a:lnTo>
                  <a:pt x="457200" y="0"/>
                </a:lnTo>
                <a:lnTo>
                  <a:pt x="457200" y="36576"/>
                </a:lnTo>
                <a:lnTo>
                  <a:pt x="496824" y="36576"/>
                </a:lnTo>
                <a:lnTo>
                  <a:pt x="496824" y="0"/>
                </a:lnTo>
                <a:close/>
              </a:path>
              <a:path w="1225550" h="36829">
                <a:moveTo>
                  <a:pt x="573024" y="0"/>
                </a:moveTo>
                <a:lnTo>
                  <a:pt x="533400" y="0"/>
                </a:lnTo>
                <a:lnTo>
                  <a:pt x="533400" y="36576"/>
                </a:lnTo>
                <a:lnTo>
                  <a:pt x="573024" y="36576"/>
                </a:lnTo>
                <a:lnTo>
                  <a:pt x="573024" y="0"/>
                </a:lnTo>
                <a:close/>
              </a:path>
              <a:path w="1225550" h="36829">
                <a:moveTo>
                  <a:pt x="649224" y="0"/>
                </a:moveTo>
                <a:lnTo>
                  <a:pt x="609600" y="0"/>
                </a:lnTo>
                <a:lnTo>
                  <a:pt x="609600" y="36576"/>
                </a:lnTo>
                <a:lnTo>
                  <a:pt x="649224" y="36576"/>
                </a:lnTo>
                <a:lnTo>
                  <a:pt x="649224" y="0"/>
                </a:lnTo>
                <a:close/>
              </a:path>
              <a:path w="1225550" h="36829">
                <a:moveTo>
                  <a:pt x="725424" y="0"/>
                </a:moveTo>
                <a:lnTo>
                  <a:pt x="685800" y="0"/>
                </a:lnTo>
                <a:lnTo>
                  <a:pt x="685800" y="36576"/>
                </a:lnTo>
                <a:lnTo>
                  <a:pt x="725424" y="36576"/>
                </a:lnTo>
                <a:lnTo>
                  <a:pt x="725424" y="0"/>
                </a:lnTo>
                <a:close/>
              </a:path>
              <a:path w="1225550" h="36829">
                <a:moveTo>
                  <a:pt x="801624" y="0"/>
                </a:moveTo>
                <a:lnTo>
                  <a:pt x="762000" y="0"/>
                </a:lnTo>
                <a:lnTo>
                  <a:pt x="762000" y="36576"/>
                </a:lnTo>
                <a:lnTo>
                  <a:pt x="801624" y="36576"/>
                </a:lnTo>
                <a:lnTo>
                  <a:pt x="801624" y="0"/>
                </a:lnTo>
                <a:close/>
              </a:path>
              <a:path w="1225550" h="36829">
                <a:moveTo>
                  <a:pt x="877824" y="0"/>
                </a:moveTo>
                <a:lnTo>
                  <a:pt x="838200" y="0"/>
                </a:lnTo>
                <a:lnTo>
                  <a:pt x="838200" y="36576"/>
                </a:lnTo>
                <a:lnTo>
                  <a:pt x="877824" y="36576"/>
                </a:lnTo>
                <a:lnTo>
                  <a:pt x="877824" y="0"/>
                </a:lnTo>
                <a:close/>
              </a:path>
              <a:path w="1225550" h="36829">
                <a:moveTo>
                  <a:pt x="954024" y="0"/>
                </a:moveTo>
                <a:lnTo>
                  <a:pt x="914400" y="0"/>
                </a:lnTo>
                <a:lnTo>
                  <a:pt x="914400" y="36576"/>
                </a:lnTo>
                <a:lnTo>
                  <a:pt x="954024" y="36576"/>
                </a:lnTo>
                <a:lnTo>
                  <a:pt x="954024" y="0"/>
                </a:lnTo>
                <a:close/>
              </a:path>
              <a:path w="1225550" h="36829">
                <a:moveTo>
                  <a:pt x="1030224" y="0"/>
                </a:moveTo>
                <a:lnTo>
                  <a:pt x="990600" y="0"/>
                </a:lnTo>
                <a:lnTo>
                  <a:pt x="990600" y="36576"/>
                </a:lnTo>
                <a:lnTo>
                  <a:pt x="1030224" y="36576"/>
                </a:lnTo>
                <a:lnTo>
                  <a:pt x="1030224" y="0"/>
                </a:lnTo>
                <a:close/>
              </a:path>
              <a:path w="1225550" h="36829">
                <a:moveTo>
                  <a:pt x="1106424" y="0"/>
                </a:moveTo>
                <a:lnTo>
                  <a:pt x="1066800" y="0"/>
                </a:lnTo>
                <a:lnTo>
                  <a:pt x="1066800" y="36576"/>
                </a:lnTo>
                <a:lnTo>
                  <a:pt x="1106424" y="36576"/>
                </a:lnTo>
                <a:lnTo>
                  <a:pt x="1106424" y="0"/>
                </a:lnTo>
                <a:close/>
              </a:path>
              <a:path w="1225550" h="36829">
                <a:moveTo>
                  <a:pt x="1182624" y="0"/>
                </a:moveTo>
                <a:lnTo>
                  <a:pt x="1143000" y="0"/>
                </a:lnTo>
                <a:lnTo>
                  <a:pt x="1143000" y="36576"/>
                </a:lnTo>
                <a:lnTo>
                  <a:pt x="1182624" y="36576"/>
                </a:lnTo>
                <a:lnTo>
                  <a:pt x="1182624" y="0"/>
                </a:lnTo>
                <a:close/>
              </a:path>
              <a:path w="1225550" h="36829">
                <a:moveTo>
                  <a:pt x="1225296" y="0"/>
                </a:moveTo>
                <a:lnTo>
                  <a:pt x="1219200" y="0"/>
                </a:lnTo>
                <a:lnTo>
                  <a:pt x="1219200" y="36576"/>
                </a:lnTo>
                <a:lnTo>
                  <a:pt x="1225296" y="36576"/>
                </a:lnTo>
                <a:lnTo>
                  <a:pt x="12252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>
            <a:off x="5900403" y="2735835"/>
            <a:ext cx="520401" cy="36307"/>
          </a:xfrm>
          <a:custGeom>
            <a:avLst/>
            <a:gdLst/>
            <a:ahLst/>
            <a:cxnLst/>
            <a:rect l="l" t="t" r="r" b="b"/>
            <a:pathLst>
              <a:path w="573404" h="40005">
                <a:moveTo>
                  <a:pt x="39624" y="0"/>
                </a:moveTo>
                <a:lnTo>
                  <a:pt x="0" y="0"/>
                </a:lnTo>
                <a:lnTo>
                  <a:pt x="0" y="39624"/>
                </a:lnTo>
                <a:lnTo>
                  <a:pt x="39624" y="39624"/>
                </a:lnTo>
                <a:lnTo>
                  <a:pt x="39624" y="0"/>
                </a:lnTo>
                <a:close/>
              </a:path>
              <a:path w="573404" h="40005">
                <a:moveTo>
                  <a:pt x="115824" y="0"/>
                </a:moveTo>
                <a:lnTo>
                  <a:pt x="76200" y="0"/>
                </a:lnTo>
                <a:lnTo>
                  <a:pt x="76200" y="39624"/>
                </a:lnTo>
                <a:lnTo>
                  <a:pt x="115824" y="39624"/>
                </a:lnTo>
                <a:lnTo>
                  <a:pt x="115824" y="0"/>
                </a:lnTo>
                <a:close/>
              </a:path>
              <a:path w="573404" h="40005">
                <a:moveTo>
                  <a:pt x="192024" y="0"/>
                </a:moveTo>
                <a:lnTo>
                  <a:pt x="152400" y="0"/>
                </a:lnTo>
                <a:lnTo>
                  <a:pt x="152400" y="39624"/>
                </a:lnTo>
                <a:lnTo>
                  <a:pt x="192024" y="39624"/>
                </a:lnTo>
                <a:lnTo>
                  <a:pt x="192024" y="0"/>
                </a:lnTo>
                <a:close/>
              </a:path>
              <a:path w="573404" h="40005">
                <a:moveTo>
                  <a:pt x="268224" y="0"/>
                </a:moveTo>
                <a:lnTo>
                  <a:pt x="228600" y="0"/>
                </a:lnTo>
                <a:lnTo>
                  <a:pt x="228600" y="39624"/>
                </a:lnTo>
                <a:lnTo>
                  <a:pt x="268224" y="39624"/>
                </a:lnTo>
                <a:lnTo>
                  <a:pt x="268224" y="0"/>
                </a:lnTo>
                <a:close/>
              </a:path>
              <a:path w="573404" h="40005">
                <a:moveTo>
                  <a:pt x="344424" y="0"/>
                </a:moveTo>
                <a:lnTo>
                  <a:pt x="304800" y="0"/>
                </a:lnTo>
                <a:lnTo>
                  <a:pt x="304800" y="39624"/>
                </a:lnTo>
                <a:lnTo>
                  <a:pt x="344424" y="39624"/>
                </a:lnTo>
                <a:lnTo>
                  <a:pt x="344424" y="0"/>
                </a:lnTo>
                <a:close/>
              </a:path>
              <a:path w="573404" h="40005">
                <a:moveTo>
                  <a:pt x="420624" y="0"/>
                </a:moveTo>
                <a:lnTo>
                  <a:pt x="381000" y="0"/>
                </a:lnTo>
                <a:lnTo>
                  <a:pt x="381000" y="39624"/>
                </a:lnTo>
                <a:lnTo>
                  <a:pt x="420624" y="39624"/>
                </a:lnTo>
                <a:lnTo>
                  <a:pt x="420624" y="0"/>
                </a:lnTo>
                <a:close/>
              </a:path>
              <a:path w="573404" h="40005">
                <a:moveTo>
                  <a:pt x="496824" y="0"/>
                </a:moveTo>
                <a:lnTo>
                  <a:pt x="457200" y="0"/>
                </a:lnTo>
                <a:lnTo>
                  <a:pt x="457200" y="39624"/>
                </a:lnTo>
                <a:lnTo>
                  <a:pt x="496824" y="39624"/>
                </a:lnTo>
                <a:lnTo>
                  <a:pt x="496824" y="0"/>
                </a:lnTo>
                <a:close/>
              </a:path>
              <a:path w="573404" h="40005">
                <a:moveTo>
                  <a:pt x="573024" y="0"/>
                </a:moveTo>
                <a:lnTo>
                  <a:pt x="533400" y="0"/>
                </a:lnTo>
                <a:lnTo>
                  <a:pt x="533400" y="39624"/>
                </a:lnTo>
                <a:lnTo>
                  <a:pt x="573024" y="39624"/>
                </a:lnTo>
                <a:lnTo>
                  <a:pt x="5730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 txBox="1"/>
          <p:nvPr/>
        </p:nvSpPr>
        <p:spPr>
          <a:xfrm>
            <a:off x="2878286" y="2179348"/>
            <a:ext cx="3003112" cy="1605481"/>
          </a:xfrm>
          <a:prstGeom prst="rect">
            <a:avLst/>
          </a:prstGeom>
        </p:spPr>
        <p:txBody>
          <a:bodyPr vert="horz" wrap="square" lIns="0" tIns="301983" rIns="0" bIns="0" rtlCol="0">
            <a:spAutoFit/>
          </a:bodyPr>
          <a:lstStyle/>
          <a:p>
            <a:pPr marL="34580">
              <a:spcBef>
                <a:spcPts val="2378"/>
              </a:spcBef>
              <a:tabLst>
                <a:tab pos="1928963" algn="l"/>
              </a:tabLst>
            </a:pP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Ca(NO</a:t>
            </a:r>
            <a:r>
              <a:rPr sz="3267" spc="-6" baseline="-11574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sz="3267" spc="-6" baseline="-11574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3267" spc="-6" baseline="-11574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4901" spc="-14" baseline="-5401" dirty="0">
                <a:solidFill>
                  <a:srgbClr val="FFFFFF"/>
                </a:solidFill>
                <a:latin typeface="Microsoft Sans Serif"/>
                <a:cs typeface="Microsoft Sans Serif"/>
              </a:rPr>
              <a:t>100</a:t>
            </a:r>
            <a:r>
              <a:rPr sz="4901" spc="-20" baseline="-540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901" baseline="-5401" dirty="0">
                <a:solidFill>
                  <a:srgbClr val="FFFFFF"/>
                </a:solidFill>
                <a:latin typeface="Microsoft Sans Serif"/>
                <a:cs typeface="Microsoft Sans Serif"/>
              </a:rPr>
              <a:t>g</a:t>
            </a:r>
            <a:endParaRPr sz="4901" baseline="-5401" dirty="0">
              <a:latin typeface="Microsoft Sans Serif"/>
              <a:cs typeface="Microsoft Sans Serif"/>
            </a:endParaRPr>
          </a:p>
          <a:p>
            <a:pPr marR="259923" algn="r">
              <a:spcBef>
                <a:spcPts val="2287"/>
              </a:spcBef>
            </a:pPr>
            <a:r>
              <a:rPr sz="3267" i="1" spc="-9" dirty="0">
                <a:solidFill>
                  <a:srgbClr val="FFFFFF"/>
                </a:solidFill>
                <a:latin typeface="Arial"/>
                <a:cs typeface="Arial"/>
              </a:rPr>
              <a:t>819</a:t>
            </a:r>
            <a:endParaRPr sz="3267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37719" y="2538960"/>
            <a:ext cx="322729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endParaRPr sz="3267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6584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7733" y="311672"/>
            <a:ext cx="8307155" cy="848360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2103">
              <a:spcBef>
                <a:spcPts val="82"/>
              </a:spcBef>
            </a:pPr>
            <a:r>
              <a:rPr spc="-9" dirty="0"/>
              <a:t>Concentración</a:t>
            </a: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 txBox="1"/>
          <p:nvPr/>
        </p:nvSpPr>
        <p:spPr>
          <a:xfrm>
            <a:off x="4827571" y="2442141"/>
            <a:ext cx="3376271" cy="257246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437431">
              <a:spcBef>
                <a:spcPts val="91"/>
              </a:spcBef>
              <a:tabLst>
                <a:tab pos="1496719" algn="l"/>
              </a:tabLst>
            </a:pPr>
            <a:r>
              <a:rPr sz="3267" i="1" spc="-9" dirty="0" smtClean="0">
                <a:solidFill>
                  <a:srgbClr val="FFFFFF"/>
                </a:solidFill>
                <a:latin typeface="Arial"/>
                <a:cs typeface="Arial"/>
              </a:rPr>
              <a:t>819</a:t>
            </a:r>
            <a:r>
              <a:rPr lang="es-MX" sz="3267" spc="-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67" spc="-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grs</a:t>
            </a:r>
            <a:endParaRPr sz="3267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5173" dirty="0">
              <a:latin typeface="Microsoft Sans Serif"/>
              <a:cs typeface="Microsoft Sans Serif"/>
            </a:endParaRPr>
          </a:p>
          <a:p>
            <a:pPr marL="11527">
              <a:spcBef>
                <a:spcPts val="5"/>
              </a:spcBef>
              <a:tabLst>
                <a:tab pos="932495" algn="l"/>
              </a:tabLst>
            </a:pP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140</a:t>
            </a:r>
            <a:r>
              <a:rPr sz="3267" spc="-9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ppm</a:t>
            </a:r>
            <a:r>
              <a:rPr sz="3267" spc="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dirty="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endParaRPr sz="3267" dirty="0">
              <a:latin typeface="Microsoft Sans Serif"/>
              <a:cs typeface="Microsoft Sans Serif"/>
            </a:endParaRPr>
          </a:p>
          <a:p>
            <a:pPr marL="11527">
              <a:spcBef>
                <a:spcPts val="1960"/>
              </a:spcBef>
              <a:tabLst>
                <a:tab pos="932495" algn="l"/>
              </a:tabLst>
            </a:pP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200</a:t>
            </a:r>
            <a:r>
              <a:rPr sz="3267" spc="-9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3267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ppm</a:t>
            </a:r>
            <a:r>
              <a:rPr sz="3267" spc="-1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</a:t>
            </a:r>
            <a:endParaRPr sz="3267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79103" y="3471658"/>
            <a:ext cx="841402" cy="36307"/>
          </a:xfrm>
          <a:custGeom>
            <a:avLst/>
            <a:gdLst/>
            <a:ahLst/>
            <a:cxnLst/>
            <a:rect l="l" t="t" r="r" b="b"/>
            <a:pathLst>
              <a:path w="927100" h="40004">
                <a:moveTo>
                  <a:pt x="36576" y="0"/>
                </a:moveTo>
                <a:lnTo>
                  <a:pt x="0" y="0"/>
                </a:lnTo>
                <a:lnTo>
                  <a:pt x="0" y="39624"/>
                </a:lnTo>
                <a:lnTo>
                  <a:pt x="36576" y="39624"/>
                </a:lnTo>
                <a:lnTo>
                  <a:pt x="36576" y="0"/>
                </a:lnTo>
                <a:close/>
              </a:path>
              <a:path w="927100" h="40004">
                <a:moveTo>
                  <a:pt x="112776" y="0"/>
                </a:moveTo>
                <a:lnTo>
                  <a:pt x="76200" y="0"/>
                </a:lnTo>
                <a:lnTo>
                  <a:pt x="76200" y="39624"/>
                </a:lnTo>
                <a:lnTo>
                  <a:pt x="112776" y="39624"/>
                </a:lnTo>
                <a:lnTo>
                  <a:pt x="112776" y="0"/>
                </a:lnTo>
                <a:close/>
              </a:path>
              <a:path w="927100" h="40004">
                <a:moveTo>
                  <a:pt x="188976" y="0"/>
                </a:moveTo>
                <a:lnTo>
                  <a:pt x="152400" y="0"/>
                </a:lnTo>
                <a:lnTo>
                  <a:pt x="152400" y="39624"/>
                </a:lnTo>
                <a:lnTo>
                  <a:pt x="188976" y="39624"/>
                </a:lnTo>
                <a:lnTo>
                  <a:pt x="188976" y="0"/>
                </a:lnTo>
                <a:close/>
              </a:path>
              <a:path w="927100" h="40004">
                <a:moveTo>
                  <a:pt x="265176" y="0"/>
                </a:moveTo>
                <a:lnTo>
                  <a:pt x="228600" y="0"/>
                </a:lnTo>
                <a:lnTo>
                  <a:pt x="228600" y="39624"/>
                </a:lnTo>
                <a:lnTo>
                  <a:pt x="265176" y="39624"/>
                </a:lnTo>
                <a:lnTo>
                  <a:pt x="265176" y="0"/>
                </a:lnTo>
                <a:close/>
              </a:path>
              <a:path w="927100" h="40004">
                <a:moveTo>
                  <a:pt x="341376" y="0"/>
                </a:moveTo>
                <a:lnTo>
                  <a:pt x="304800" y="0"/>
                </a:lnTo>
                <a:lnTo>
                  <a:pt x="304800" y="39624"/>
                </a:lnTo>
                <a:lnTo>
                  <a:pt x="341376" y="39624"/>
                </a:lnTo>
                <a:lnTo>
                  <a:pt x="341376" y="0"/>
                </a:lnTo>
                <a:close/>
              </a:path>
              <a:path w="927100" h="40004">
                <a:moveTo>
                  <a:pt x="417576" y="0"/>
                </a:moveTo>
                <a:lnTo>
                  <a:pt x="381000" y="0"/>
                </a:lnTo>
                <a:lnTo>
                  <a:pt x="381000" y="39624"/>
                </a:lnTo>
                <a:lnTo>
                  <a:pt x="417576" y="39624"/>
                </a:lnTo>
                <a:lnTo>
                  <a:pt x="417576" y="0"/>
                </a:lnTo>
                <a:close/>
              </a:path>
              <a:path w="927100" h="40004">
                <a:moveTo>
                  <a:pt x="493776" y="0"/>
                </a:moveTo>
                <a:lnTo>
                  <a:pt x="457200" y="0"/>
                </a:lnTo>
                <a:lnTo>
                  <a:pt x="457200" y="39624"/>
                </a:lnTo>
                <a:lnTo>
                  <a:pt x="493776" y="39624"/>
                </a:lnTo>
                <a:lnTo>
                  <a:pt x="493776" y="0"/>
                </a:lnTo>
                <a:close/>
              </a:path>
              <a:path w="927100" h="40004">
                <a:moveTo>
                  <a:pt x="569976" y="0"/>
                </a:moveTo>
                <a:lnTo>
                  <a:pt x="533400" y="0"/>
                </a:lnTo>
                <a:lnTo>
                  <a:pt x="533400" y="39624"/>
                </a:lnTo>
                <a:lnTo>
                  <a:pt x="569976" y="39624"/>
                </a:lnTo>
                <a:lnTo>
                  <a:pt x="569976" y="0"/>
                </a:lnTo>
                <a:close/>
              </a:path>
              <a:path w="927100" h="40004">
                <a:moveTo>
                  <a:pt x="646176" y="0"/>
                </a:moveTo>
                <a:lnTo>
                  <a:pt x="609600" y="0"/>
                </a:lnTo>
                <a:lnTo>
                  <a:pt x="609600" y="39624"/>
                </a:lnTo>
                <a:lnTo>
                  <a:pt x="646176" y="39624"/>
                </a:lnTo>
                <a:lnTo>
                  <a:pt x="646176" y="0"/>
                </a:lnTo>
                <a:close/>
              </a:path>
              <a:path w="927100" h="40004">
                <a:moveTo>
                  <a:pt x="722376" y="0"/>
                </a:moveTo>
                <a:lnTo>
                  <a:pt x="685800" y="0"/>
                </a:lnTo>
                <a:lnTo>
                  <a:pt x="685800" y="39624"/>
                </a:lnTo>
                <a:lnTo>
                  <a:pt x="722376" y="39624"/>
                </a:lnTo>
                <a:lnTo>
                  <a:pt x="722376" y="0"/>
                </a:lnTo>
                <a:close/>
              </a:path>
              <a:path w="927100" h="40004">
                <a:moveTo>
                  <a:pt x="798576" y="0"/>
                </a:moveTo>
                <a:lnTo>
                  <a:pt x="762000" y="0"/>
                </a:lnTo>
                <a:lnTo>
                  <a:pt x="762000" y="39624"/>
                </a:lnTo>
                <a:lnTo>
                  <a:pt x="798576" y="39624"/>
                </a:lnTo>
                <a:lnTo>
                  <a:pt x="798576" y="0"/>
                </a:lnTo>
                <a:close/>
              </a:path>
              <a:path w="927100" h="40004">
                <a:moveTo>
                  <a:pt x="874776" y="0"/>
                </a:moveTo>
                <a:lnTo>
                  <a:pt x="838200" y="0"/>
                </a:lnTo>
                <a:lnTo>
                  <a:pt x="838200" y="39624"/>
                </a:lnTo>
                <a:lnTo>
                  <a:pt x="874776" y="39624"/>
                </a:lnTo>
                <a:lnTo>
                  <a:pt x="874776" y="0"/>
                </a:lnTo>
                <a:close/>
              </a:path>
              <a:path w="927100" h="40004">
                <a:moveTo>
                  <a:pt x="926592" y="0"/>
                </a:moveTo>
                <a:lnTo>
                  <a:pt x="914400" y="0"/>
                </a:lnTo>
                <a:lnTo>
                  <a:pt x="914400" y="39624"/>
                </a:lnTo>
                <a:lnTo>
                  <a:pt x="926592" y="39624"/>
                </a:lnTo>
                <a:lnTo>
                  <a:pt x="9265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7" name="object 7"/>
          <p:cNvSpPr/>
          <p:nvPr/>
        </p:nvSpPr>
        <p:spPr>
          <a:xfrm>
            <a:off x="6074677" y="2694340"/>
            <a:ext cx="382089" cy="33426"/>
          </a:xfrm>
          <a:custGeom>
            <a:avLst/>
            <a:gdLst/>
            <a:ahLst/>
            <a:cxnLst/>
            <a:rect l="l" t="t" r="r" b="b"/>
            <a:pathLst>
              <a:path w="421004" h="36830">
                <a:moveTo>
                  <a:pt x="39624" y="0"/>
                </a:moveTo>
                <a:lnTo>
                  <a:pt x="0" y="0"/>
                </a:lnTo>
                <a:lnTo>
                  <a:pt x="0" y="36576"/>
                </a:lnTo>
                <a:lnTo>
                  <a:pt x="39624" y="36576"/>
                </a:lnTo>
                <a:lnTo>
                  <a:pt x="39624" y="0"/>
                </a:lnTo>
                <a:close/>
              </a:path>
              <a:path w="421004" h="36830">
                <a:moveTo>
                  <a:pt x="115824" y="0"/>
                </a:moveTo>
                <a:lnTo>
                  <a:pt x="76200" y="0"/>
                </a:lnTo>
                <a:lnTo>
                  <a:pt x="76200" y="36576"/>
                </a:lnTo>
                <a:lnTo>
                  <a:pt x="115824" y="36576"/>
                </a:lnTo>
                <a:lnTo>
                  <a:pt x="115824" y="0"/>
                </a:lnTo>
                <a:close/>
              </a:path>
              <a:path w="421004" h="36830">
                <a:moveTo>
                  <a:pt x="192024" y="0"/>
                </a:moveTo>
                <a:lnTo>
                  <a:pt x="152400" y="0"/>
                </a:lnTo>
                <a:lnTo>
                  <a:pt x="152400" y="36576"/>
                </a:lnTo>
                <a:lnTo>
                  <a:pt x="192024" y="36576"/>
                </a:lnTo>
                <a:lnTo>
                  <a:pt x="192024" y="0"/>
                </a:lnTo>
                <a:close/>
              </a:path>
              <a:path w="421004" h="36830">
                <a:moveTo>
                  <a:pt x="268224" y="0"/>
                </a:moveTo>
                <a:lnTo>
                  <a:pt x="228600" y="0"/>
                </a:lnTo>
                <a:lnTo>
                  <a:pt x="228600" y="36576"/>
                </a:lnTo>
                <a:lnTo>
                  <a:pt x="268224" y="36576"/>
                </a:lnTo>
                <a:lnTo>
                  <a:pt x="268224" y="0"/>
                </a:lnTo>
                <a:close/>
              </a:path>
              <a:path w="421004" h="36830">
                <a:moveTo>
                  <a:pt x="344424" y="0"/>
                </a:moveTo>
                <a:lnTo>
                  <a:pt x="304800" y="0"/>
                </a:lnTo>
                <a:lnTo>
                  <a:pt x="304800" y="36576"/>
                </a:lnTo>
                <a:lnTo>
                  <a:pt x="344424" y="36576"/>
                </a:lnTo>
                <a:lnTo>
                  <a:pt x="344424" y="0"/>
                </a:lnTo>
                <a:close/>
              </a:path>
              <a:path w="421004" h="36830">
                <a:moveTo>
                  <a:pt x="420624" y="0"/>
                </a:moveTo>
                <a:lnTo>
                  <a:pt x="381000" y="0"/>
                </a:lnTo>
                <a:lnTo>
                  <a:pt x="381000" y="36576"/>
                </a:lnTo>
                <a:lnTo>
                  <a:pt x="420624" y="36576"/>
                </a:lnTo>
                <a:lnTo>
                  <a:pt x="420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 txBox="1"/>
          <p:nvPr/>
        </p:nvSpPr>
        <p:spPr>
          <a:xfrm>
            <a:off x="2966806" y="2442141"/>
            <a:ext cx="1805556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Ca(NO</a:t>
            </a:r>
            <a:r>
              <a:rPr sz="3267" spc="-6" baseline="-11574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3267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sz="3267" spc="-6" baseline="-11574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3267" baseline="-11574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75560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099D68C-8252-E47B-C70A-8EB7CD2E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CBEE5E0-EB57-AF18-00EE-A4617F7C7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8D23A6E-659B-893D-018B-1CE150EC2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641309" y="3014756"/>
            <a:ext cx="6146842" cy="2146705"/>
          </a:xfrm>
          <a:prstGeom prst="rect">
            <a:avLst/>
          </a:prstGeom>
        </p:spPr>
        <p:txBody>
          <a:bodyPr vert="horz" wrap="square" lIns="0" tIns="48986" rIns="0" bIns="0" rtlCol="0">
            <a:spAutoFit/>
          </a:bodyPr>
          <a:lstStyle/>
          <a:p>
            <a:pPr marL="426481" marR="4611" indent="-414955">
              <a:lnSpc>
                <a:spcPts val="2351"/>
              </a:lnSpc>
              <a:spcBef>
                <a:spcPts val="386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Ingresar</a:t>
            </a:r>
            <a:r>
              <a:rPr sz="2178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2178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hidronova.mx,</a:t>
            </a:r>
            <a:r>
              <a:rPr sz="2178" spc="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ingresar</a:t>
            </a:r>
            <a:r>
              <a:rPr sz="2178" spc="4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2178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calculdora </a:t>
            </a:r>
            <a:r>
              <a:rPr sz="2178" spc="-56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hidroponica</a:t>
            </a:r>
            <a:endParaRPr sz="2178" dirty="0">
              <a:latin typeface="Microsoft Sans Serif"/>
              <a:cs typeface="Microsoft Sans Serif"/>
            </a:endParaRPr>
          </a:p>
          <a:p>
            <a:pPr marL="426481" indent="-414955">
              <a:spcBef>
                <a:spcPts val="231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Realizar</a:t>
            </a:r>
            <a:r>
              <a:rPr sz="2178" spc="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dirty="0">
                <a:solidFill>
                  <a:srgbClr val="FFFFFF"/>
                </a:solidFill>
                <a:latin typeface="Microsoft Sans Serif"/>
                <a:cs typeface="Microsoft Sans Serif"/>
              </a:rPr>
              <a:t>su</a:t>
            </a:r>
            <a:r>
              <a:rPr sz="2178" spc="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registro</a:t>
            </a:r>
            <a:endParaRPr sz="2178" dirty="0">
              <a:latin typeface="Microsoft Sans Serif"/>
              <a:cs typeface="Microsoft Sans Serif"/>
            </a:endParaRPr>
          </a:p>
          <a:p>
            <a:pPr marL="426481" indent="-414955">
              <a:spcBef>
                <a:spcPts val="259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Solicitar</a:t>
            </a:r>
            <a:r>
              <a:rPr sz="2178" spc="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opción</a:t>
            </a:r>
            <a:r>
              <a:rPr sz="2178" spc="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dirty="0">
                <a:solidFill>
                  <a:srgbClr val="FFFFFF"/>
                </a:solidFill>
                <a:latin typeface="Microsoft Sans Serif"/>
                <a:cs typeface="Microsoft Sans Serif"/>
              </a:rPr>
              <a:t>“Premium”</a:t>
            </a:r>
            <a:endParaRPr sz="2178" dirty="0">
              <a:latin typeface="Microsoft Sans Serif"/>
              <a:cs typeface="Microsoft Sans Serif"/>
            </a:endParaRPr>
          </a:p>
          <a:p>
            <a:pPr marL="426481" indent="-414955">
              <a:spcBef>
                <a:spcPts val="263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Listo</a:t>
            </a:r>
            <a:r>
              <a:rPr sz="2178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dirty="0">
                <a:solidFill>
                  <a:srgbClr val="FFFFFF"/>
                </a:solidFill>
                <a:latin typeface="Microsoft Sans Serif"/>
                <a:cs typeface="Microsoft Sans Serif"/>
              </a:rPr>
              <a:t>!!!</a:t>
            </a:r>
            <a:endParaRPr sz="2178" dirty="0">
              <a:latin typeface="Microsoft Sans Serif"/>
              <a:cs typeface="Microsoft Sans Serif"/>
            </a:endParaRPr>
          </a:p>
          <a:p>
            <a:pPr marL="426481" indent="-414955">
              <a:spcBef>
                <a:spcPts val="263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Microsoft Sans Serif"/>
                <a:cs typeface="Microsoft Sans Serif"/>
              </a:rPr>
              <a:t>Hagamos</a:t>
            </a:r>
            <a:r>
              <a:rPr sz="2178" spc="-3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78" spc="82" dirty="0">
                <a:solidFill>
                  <a:srgbClr val="FFFFFF"/>
                </a:solidFill>
                <a:latin typeface="Microsoft Sans Serif"/>
                <a:cs typeface="Microsoft Sans Serif"/>
              </a:rPr>
              <a:t>ejercicios…</a:t>
            </a:r>
            <a:endParaRPr sz="2178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2580" y="1252652"/>
            <a:ext cx="10818254" cy="167246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 marR="4611" indent="138318">
              <a:spcBef>
                <a:spcPts val="82"/>
              </a:spcBef>
            </a:pPr>
            <a:r>
              <a:rPr spc="-5" dirty="0"/>
              <a:t>Cómo </a:t>
            </a:r>
            <a:r>
              <a:rPr spc="-9" dirty="0"/>
              <a:t>hacer</a:t>
            </a:r>
            <a:r>
              <a:rPr dirty="0"/>
              <a:t> </a:t>
            </a:r>
            <a:r>
              <a:rPr spc="-9" dirty="0"/>
              <a:t>el calculo: </a:t>
            </a:r>
            <a:r>
              <a:rPr spc="-5" dirty="0"/>
              <a:t> </a:t>
            </a:r>
            <a:r>
              <a:rPr spc="-14" dirty="0"/>
              <a:t>hidrocalc.hidronova.mx</a:t>
            </a:r>
          </a:p>
        </p:txBody>
      </p:sp>
    </p:spTree>
    <p:extLst>
      <p:ext uri="{BB962C8B-B14F-4D97-AF65-F5344CB8AC3E}">
        <p14:creationId xmlns:p14="http://schemas.microsoft.com/office/powerpoint/2010/main" val="25128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1407" y="757493"/>
            <a:ext cx="5090480" cy="167246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pc="-5" dirty="0"/>
              <a:t>Formula</a:t>
            </a:r>
            <a:r>
              <a:rPr spc="-54" dirty="0"/>
              <a:t> </a:t>
            </a:r>
            <a:r>
              <a:rPr spc="-5" dirty="0"/>
              <a:t>a</a:t>
            </a:r>
            <a:r>
              <a:rPr spc="-32" dirty="0"/>
              <a:t> </a:t>
            </a:r>
            <a:r>
              <a:rPr spc="-9" dirty="0"/>
              <a:t>desarrollar</a:t>
            </a: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 txBox="1"/>
          <p:nvPr/>
        </p:nvSpPr>
        <p:spPr>
          <a:xfrm>
            <a:off x="2964961" y="2619182"/>
            <a:ext cx="4859383" cy="303842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spcBef>
                <a:spcPts val="91"/>
              </a:spcBef>
            </a:pPr>
            <a:r>
              <a:rPr sz="3267" spc="-5" dirty="0">
                <a:solidFill>
                  <a:srgbClr val="FFFFFF"/>
                </a:solidFill>
                <a:latin typeface="Segoe UI"/>
                <a:cs typeface="Segoe UI"/>
              </a:rPr>
              <a:t>Abrir</a:t>
            </a:r>
            <a:r>
              <a:rPr sz="3267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5" dirty="0">
                <a:solidFill>
                  <a:srgbClr val="FFFFFF"/>
                </a:solidFill>
                <a:latin typeface="Segoe UI"/>
                <a:cs typeface="Segoe UI"/>
              </a:rPr>
              <a:t>hoja</a:t>
            </a:r>
            <a:r>
              <a:rPr sz="3267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67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Segoe UI"/>
                <a:cs typeface="Segoe UI"/>
              </a:rPr>
              <a:t>Calculo</a:t>
            </a:r>
            <a:r>
              <a:rPr sz="3267" spc="32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5" dirty="0">
                <a:solidFill>
                  <a:srgbClr val="FFFFFF"/>
                </a:solidFill>
                <a:latin typeface="Segoe UI"/>
                <a:cs typeface="Segoe UI"/>
              </a:rPr>
              <a:t>de la </a:t>
            </a:r>
            <a:r>
              <a:rPr sz="3267" spc="-879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5" dirty="0">
                <a:solidFill>
                  <a:srgbClr val="FFFFFF"/>
                </a:solidFill>
                <a:latin typeface="Segoe UI"/>
                <a:cs typeface="Segoe UI"/>
              </a:rPr>
              <a:t>solución</a:t>
            </a:r>
            <a:r>
              <a:rPr sz="3267" spc="18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14" dirty="0">
                <a:solidFill>
                  <a:srgbClr val="FFFFFF"/>
                </a:solidFill>
                <a:latin typeface="Segoe UI"/>
                <a:cs typeface="Segoe UI"/>
              </a:rPr>
              <a:t>nutritiva</a:t>
            </a:r>
            <a:endParaRPr sz="3267">
              <a:latin typeface="Segoe UI"/>
              <a:cs typeface="Segoe UI"/>
            </a:endParaRPr>
          </a:p>
          <a:p>
            <a:pPr marL="11527">
              <a:spcBef>
                <a:spcPts val="1960"/>
              </a:spcBef>
            </a:pPr>
            <a:r>
              <a:rPr sz="3267" spc="-5" dirty="0">
                <a:solidFill>
                  <a:srgbClr val="FFFFFF"/>
                </a:solidFill>
                <a:latin typeface="Segoe UI"/>
                <a:cs typeface="Segoe UI"/>
              </a:rPr>
              <a:t>Abrir</a:t>
            </a:r>
            <a:r>
              <a:rPr sz="3267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Segoe UI"/>
                <a:cs typeface="Segoe UI"/>
              </a:rPr>
              <a:t>análisis</a:t>
            </a:r>
            <a:r>
              <a:rPr sz="3267" spc="14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67" spc="18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5" dirty="0">
                <a:solidFill>
                  <a:srgbClr val="FFFFFF"/>
                </a:solidFill>
                <a:latin typeface="Segoe UI"/>
                <a:cs typeface="Segoe UI"/>
              </a:rPr>
              <a:t>agua</a:t>
            </a:r>
            <a:endParaRPr sz="3267">
              <a:latin typeface="Segoe UI"/>
              <a:cs typeface="Segoe UI"/>
            </a:endParaRPr>
          </a:p>
          <a:p>
            <a:pPr marL="11527" marR="350983">
              <a:spcBef>
                <a:spcPts val="1960"/>
              </a:spcBef>
            </a:pPr>
            <a:r>
              <a:rPr sz="3267" spc="-14" dirty="0">
                <a:solidFill>
                  <a:srgbClr val="FFFFFF"/>
                </a:solidFill>
                <a:latin typeface="Segoe UI"/>
                <a:cs typeface="Segoe UI"/>
              </a:rPr>
              <a:t>Ingresar</a:t>
            </a:r>
            <a:r>
              <a:rPr sz="3267" spc="27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3267" spc="-18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3267" spc="27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Segoe UI"/>
                <a:cs typeface="Segoe UI"/>
              </a:rPr>
              <a:t>Calculadora </a:t>
            </a:r>
            <a:r>
              <a:rPr sz="3267" spc="-879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67" spc="-14" dirty="0">
                <a:solidFill>
                  <a:srgbClr val="FFFFFF"/>
                </a:solidFill>
                <a:latin typeface="Segoe UI"/>
                <a:cs typeface="Segoe UI"/>
              </a:rPr>
              <a:t>Hidroponica</a:t>
            </a:r>
            <a:endParaRPr sz="3267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213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7429" y="318118"/>
            <a:ext cx="8298756" cy="6224642"/>
            <a:chOff x="775589" y="350519"/>
            <a:chExt cx="9144000" cy="6858634"/>
          </a:xfrm>
        </p:grpSpPr>
        <p:sp>
          <p:nvSpPr>
            <p:cNvPr id="3" name="object 3"/>
            <p:cNvSpPr/>
            <p:nvPr/>
          </p:nvSpPr>
          <p:spPr>
            <a:xfrm>
              <a:off x="1244989" y="350519"/>
              <a:ext cx="8208645" cy="6858000"/>
            </a:xfrm>
            <a:custGeom>
              <a:avLst/>
              <a:gdLst/>
              <a:ahLst/>
              <a:cxnLst/>
              <a:rect l="l" t="t" r="r" b="b"/>
              <a:pathLst>
                <a:path w="8208645" h="6858000">
                  <a:moveTo>
                    <a:pt x="0" y="6857999"/>
                  </a:moveTo>
                  <a:lnTo>
                    <a:pt x="8208260" y="6857999"/>
                  </a:lnTo>
                  <a:lnTo>
                    <a:pt x="8208260" y="0"/>
                  </a:lnTo>
                  <a:lnTo>
                    <a:pt x="0" y="0"/>
                  </a:lnTo>
                  <a:lnTo>
                    <a:pt x="0" y="6857999"/>
                  </a:lnTo>
                  <a:close/>
                </a:path>
              </a:pathLst>
            </a:custGeom>
            <a:solidFill>
              <a:srgbClr val="28445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775589" y="350519"/>
              <a:ext cx="9144000" cy="6858634"/>
            </a:xfrm>
            <a:custGeom>
              <a:avLst/>
              <a:gdLst/>
              <a:ahLst/>
              <a:cxnLst/>
              <a:rect l="l" t="t" r="r" b="b"/>
              <a:pathLst>
                <a:path w="9144000" h="6858634">
                  <a:moveTo>
                    <a:pt x="1405128" y="3048"/>
                  </a:moveTo>
                  <a:lnTo>
                    <a:pt x="469392" y="3048"/>
                  </a:lnTo>
                  <a:lnTo>
                    <a:pt x="469392" y="0"/>
                  </a:lnTo>
                  <a:lnTo>
                    <a:pt x="0" y="0"/>
                  </a:lnTo>
                  <a:lnTo>
                    <a:pt x="0" y="6858013"/>
                  </a:lnTo>
                  <a:lnTo>
                    <a:pt x="1405128" y="6858013"/>
                  </a:lnTo>
                  <a:lnTo>
                    <a:pt x="1405128" y="6391669"/>
                  </a:lnTo>
                  <a:lnTo>
                    <a:pt x="469392" y="6391669"/>
                  </a:lnTo>
                  <a:lnTo>
                    <a:pt x="469392" y="469392"/>
                  </a:lnTo>
                  <a:lnTo>
                    <a:pt x="1405128" y="469392"/>
                  </a:lnTo>
                  <a:lnTo>
                    <a:pt x="1405128" y="3048"/>
                  </a:lnTo>
                  <a:close/>
                </a:path>
                <a:path w="9144000" h="6858634">
                  <a:moveTo>
                    <a:pt x="9144000" y="0"/>
                  </a:moveTo>
                  <a:lnTo>
                    <a:pt x="8677656" y="0"/>
                  </a:lnTo>
                  <a:lnTo>
                    <a:pt x="7741920" y="12"/>
                  </a:lnTo>
                  <a:lnTo>
                    <a:pt x="7741920" y="469404"/>
                  </a:lnTo>
                  <a:lnTo>
                    <a:pt x="8677656" y="469404"/>
                  </a:lnTo>
                  <a:lnTo>
                    <a:pt x="8677656" y="6391669"/>
                  </a:lnTo>
                  <a:lnTo>
                    <a:pt x="7741920" y="6391669"/>
                  </a:lnTo>
                  <a:lnTo>
                    <a:pt x="7741920" y="6858013"/>
                  </a:lnTo>
                  <a:lnTo>
                    <a:pt x="9144000" y="6858013"/>
                  </a:lnTo>
                  <a:lnTo>
                    <a:pt x="9144000" y="6391669"/>
                  </a:lnTo>
                  <a:lnTo>
                    <a:pt x="9144000" y="469404"/>
                  </a:lnTo>
                  <a:lnTo>
                    <a:pt x="914400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73439" y="2204703"/>
            <a:ext cx="7539267" cy="239177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9019">
              <a:spcBef>
                <a:spcPts val="91"/>
              </a:spcBef>
            </a:pPr>
            <a:r>
              <a:rPr spc="-73" dirty="0"/>
              <a:t>Taller</a:t>
            </a:r>
            <a:r>
              <a:rPr spc="-45" dirty="0"/>
              <a:t> </a:t>
            </a:r>
            <a:r>
              <a:rPr spc="-5" dirty="0"/>
              <a:t>de</a:t>
            </a:r>
            <a:r>
              <a:rPr spc="-27" dirty="0"/>
              <a:t> </a:t>
            </a:r>
            <a:r>
              <a:rPr dirty="0"/>
              <a:t>Formulación</a:t>
            </a:r>
          </a:p>
          <a:p>
            <a:pPr marL="401122" algn="ctr">
              <a:spcBef>
                <a:spcPts val="5564"/>
              </a:spcBef>
            </a:pPr>
            <a:r>
              <a:rPr b="0" i="1" spc="-254" dirty="0">
                <a:solidFill>
                  <a:srgbClr val="86BD66"/>
                </a:solidFill>
                <a:latin typeface="Arial"/>
                <a:cs typeface="Arial"/>
              </a:rPr>
              <a:t>Soluciones</a:t>
            </a:r>
            <a:r>
              <a:rPr b="0" i="1" spc="-50" dirty="0">
                <a:solidFill>
                  <a:srgbClr val="86BD66"/>
                </a:solidFill>
                <a:latin typeface="Arial"/>
                <a:cs typeface="Arial"/>
              </a:rPr>
              <a:t> </a:t>
            </a:r>
            <a:r>
              <a:rPr b="0" i="1" spc="-236" dirty="0">
                <a:solidFill>
                  <a:srgbClr val="86BD66"/>
                </a:solidFill>
                <a:latin typeface="Arial"/>
                <a:cs typeface="Arial"/>
              </a:rPr>
              <a:t>stock</a:t>
            </a:r>
          </a:p>
        </p:txBody>
      </p:sp>
    </p:spTree>
    <p:extLst>
      <p:ext uri="{BB962C8B-B14F-4D97-AF65-F5344CB8AC3E}">
        <p14:creationId xmlns:p14="http://schemas.microsoft.com/office/powerpoint/2010/main" val="17130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6538" y="547257"/>
            <a:ext cx="4617912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178" spc="-9" dirty="0"/>
              <a:t>Preparación</a:t>
            </a:r>
            <a:r>
              <a:rPr sz="2178" spc="-23" dirty="0"/>
              <a:t> </a:t>
            </a:r>
            <a:r>
              <a:rPr sz="2178" dirty="0"/>
              <a:t>de</a:t>
            </a:r>
            <a:r>
              <a:rPr sz="2178" spc="5" dirty="0"/>
              <a:t> </a:t>
            </a:r>
            <a:r>
              <a:rPr sz="2178" spc="-5" dirty="0"/>
              <a:t>la</a:t>
            </a:r>
            <a:r>
              <a:rPr sz="2178" spc="14" dirty="0"/>
              <a:t> </a:t>
            </a:r>
            <a:r>
              <a:rPr sz="2178" spc="-9" dirty="0"/>
              <a:t>solución</a:t>
            </a:r>
            <a:r>
              <a:rPr sz="2178" spc="23" dirty="0"/>
              <a:t> </a:t>
            </a:r>
            <a:r>
              <a:rPr sz="2178" spc="-14" dirty="0"/>
              <a:t>nutritiva</a:t>
            </a:r>
            <a:endParaRPr sz="2178"/>
          </a:p>
        </p:txBody>
      </p:sp>
      <p:grpSp>
        <p:nvGrpSpPr>
          <p:cNvPr id="3" name="object 3"/>
          <p:cNvGrpSpPr/>
          <p:nvPr/>
        </p:nvGrpSpPr>
        <p:grpSpPr>
          <a:xfrm>
            <a:off x="1947436" y="318118"/>
            <a:ext cx="8298756" cy="6224067"/>
            <a:chOff x="775597" y="350519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775589" y="350519"/>
              <a:ext cx="9144000" cy="6858634"/>
            </a:xfrm>
            <a:custGeom>
              <a:avLst/>
              <a:gdLst/>
              <a:ahLst/>
              <a:cxnLst/>
              <a:rect l="l" t="t" r="r" b="b"/>
              <a:pathLst>
                <a:path w="9144000" h="6858634">
                  <a:moveTo>
                    <a:pt x="1405128" y="3048"/>
                  </a:moveTo>
                  <a:lnTo>
                    <a:pt x="469392" y="3048"/>
                  </a:lnTo>
                  <a:lnTo>
                    <a:pt x="469392" y="0"/>
                  </a:lnTo>
                  <a:lnTo>
                    <a:pt x="0" y="0"/>
                  </a:lnTo>
                  <a:lnTo>
                    <a:pt x="0" y="6858013"/>
                  </a:lnTo>
                  <a:lnTo>
                    <a:pt x="1405128" y="6858013"/>
                  </a:lnTo>
                  <a:lnTo>
                    <a:pt x="1405128" y="6391669"/>
                  </a:lnTo>
                  <a:lnTo>
                    <a:pt x="469392" y="6391669"/>
                  </a:lnTo>
                  <a:lnTo>
                    <a:pt x="469392" y="469392"/>
                  </a:lnTo>
                  <a:lnTo>
                    <a:pt x="1405128" y="469392"/>
                  </a:lnTo>
                  <a:lnTo>
                    <a:pt x="1405128" y="3048"/>
                  </a:lnTo>
                  <a:close/>
                </a:path>
                <a:path w="9144000" h="6858634">
                  <a:moveTo>
                    <a:pt x="9144000" y="0"/>
                  </a:moveTo>
                  <a:lnTo>
                    <a:pt x="8677656" y="0"/>
                  </a:lnTo>
                  <a:lnTo>
                    <a:pt x="7741920" y="12"/>
                  </a:lnTo>
                  <a:lnTo>
                    <a:pt x="7741920" y="469404"/>
                  </a:lnTo>
                  <a:lnTo>
                    <a:pt x="8677656" y="469404"/>
                  </a:lnTo>
                  <a:lnTo>
                    <a:pt x="8677656" y="6391669"/>
                  </a:lnTo>
                  <a:lnTo>
                    <a:pt x="7741920" y="6391669"/>
                  </a:lnTo>
                  <a:lnTo>
                    <a:pt x="7741920" y="6858013"/>
                  </a:lnTo>
                  <a:lnTo>
                    <a:pt x="9144000" y="6858013"/>
                  </a:lnTo>
                  <a:lnTo>
                    <a:pt x="9144000" y="6391669"/>
                  </a:lnTo>
                  <a:lnTo>
                    <a:pt x="9144000" y="469404"/>
                  </a:lnTo>
                  <a:lnTo>
                    <a:pt x="914400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437" y="1261871"/>
              <a:ext cx="8668511" cy="4873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4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6207" y="757492"/>
            <a:ext cx="2860766" cy="62493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3993" spc="-18" dirty="0"/>
              <a:t>Preparación</a:t>
            </a:r>
            <a:endParaRPr sz="3993"/>
          </a:p>
        </p:txBody>
      </p:sp>
      <p:sp>
        <p:nvSpPr>
          <p:cNvPr id="3" name="object 3"/>
          <p:cNvSpPr txBox="1"/>
          <p:nvPr/>
        </p:nvSpPr>
        <p:spPr>
          <a:xfrm>
            <a:off x="2630244" y="1725680"/>
            <a:ext cx="6840711" cy="3607450"/>
          </a:xfrm>
          <a:prstGeom prst="rect">
            <a:avLst/>
          </a:prstGeom>
        </p:spPr>
        <p:txBody>
          <a:bodyPr vert="horz" wrap="square" lIns="0" tIns="44375" rIns="0" bIns="0" rtlCol="0">
            <a:spAutoFit/>
          </a:bodyPr>
          <a:lstStyle/>
          <a:p>
            <a:pPr marL="426481" indent="-414955">
              <a:spcBef>
                <a:spcPts val="349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Pesar</a:t>
            </a:r>
            <a:r>
              <a:rPr sz="2178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individualmente</a:t>
            </a:r>
            <a:r>
              <a:rPr sz="2178" spc="-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cada</a:t>
            </a:r>
            <a:r>
              <a:rPr sz="2178" spc="-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sal.</a:t>
            </a:r>
            <a:endParaRPr sz="2178">
              <a:latin typeface="Arial MT"/>
              <a:cs typeface="Arial MT"/>
            </a:endParaRPr>
          </a:p>
          <a:p>
            <a:pPr marL="426481" indent="-414955">
              <a:spcBef>
                <a:spcPts val="263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Llenar</a:t>
            </a:r>
            <a:r>
              <a:rPr sz="2178" spc="-32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tanque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50-75%</a:t>
            </a:r>
            <a:r>
              <a:rPr sz="2178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78" spc="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su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capacidad.</a:t>
            </a:r>
            <a:endParaRPr sz="2178">
              <a:latin typeface="Arial MT"/>
              <a:cs typeface="Arial MT"/>
            </a:endParaRPr>
          </a:p>
          <a:p>
            <a:pPr marL="426481" indent="-414955">
              <a:spcBef>
                <a:spcPts val="263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Bajar</a:t>
            </a:r>
            <a:r>
              <a:rPr sz="2178" spc="-32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pH</a:t>
            </a:r>
            <a:r>
              <a:rPr sz="2178" spc="-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5.5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usando</a:t>
            </a:r>
            <a:r>
              <a:rPr sz="2178" spc="-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ácido</a:t>
            </a:r>
            <a:r>
              <a:rPr sz="2178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sulfúrico</a:t>
            </a:r>
            <a:endParaRPr sz="2178">
              <a:latin typeface="Arial MT"/>
              <a:cs typeface="Arial MT"/>
            </a:endParaRPr>
          </a:p>
          <a:p>
            <a:pPr marL="426481" indent="-414955">
              <a:spcBef>
                <a:spcPts val="259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178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recipientes</a:t>
            </a:r>
            <a:r>
              <a:rPr sz="2178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78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agua,</a:t>
            </a:r>
            <a:r>
              <a:rPr sz="2178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disolver</a:t>
            </a:r>
            <a:r>
              <a:rPr sz="2178" spc="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cada</a:t>
            </a:r>
            <a:r>
              <a:rPr sz="2178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sal.</a:t>
            </a:r>
            <a:endParaRPr sz="2178">
              <a:latin typeface="Arial MT"/>
              <a:cs typeface="Arial MT"/>
            </a:endParaRPr>
          </a:p>
          <a:p>
            <a:pPr marL="426481" marR="42072" indent="-414955">
              <a:lnSpc>
                <a:spcPts val="2351"/>
              </a:lnSpc>
              <a:spcBef>
                <a:spcPts val="558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spc="-27" dirty="0">
                <a:solidFill>
                  <a:srgbClr val="FFFFFF"/>
                </a:solidFill>
                <a:latin typeface="Arial MT"/>
                <a:cs typeface="Arial MT"/>
              </a:rPr>
              <a:t>Vaciar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al tanque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los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micronutrientes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primero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luego </a:t>
            </a:r>
            <a:r>
              <a:rPr sz="2178" spc="-59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 macronutrientes.</a:t>
            </a:r>
            <a:endParaRPr sz="2178">
              <a:latin typeface="Arial MT"/>
              <a:cs typeface="Arial MT"/>
            </a:endParaRPr>
          </a:p>
          <a:p>
            <a:pPr marL="426481" marR="4611" indent="-414955">
              <a:lnSpc>
                <a:spcPts val="2351"/>
              </a:lnSpc>
              <a:spcBef>
                <a:spcPts val="526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Ajustar el pH con ácido sulfúrico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(si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es 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muy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alcalino) </a:t>
            </a:r>
            <a:r>
              <a:rPr sz="2178" spc="-59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hidróxido</a:t>
            </a:r>
            <a:r>
              <a:rPr sz="2178" spc="32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potasio</a:t>
            </a:r>
            <a:r>
              <a:rPr sz="2178" spc="-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(si</a:t>
            </a:r>
            <a:r>
              <a:rPr sz="2178" spc="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2178" spc="-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muy</a:t>
            </a:r>
            <a:r>
              <a:rPr sz="2178" spc="-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ácido).</a:t>
            </a:r>
            <a:endParaRPr sz="2178">
              <a:latin typeface="Arial MT"/>
              <a:cs typeface="Arial MT"/>
            </a:endParaRPr>
          </a:p>
          <a:p>
            <a:pPr marL="426481" indent="-414955">
              <a:spcBef>
                <a:spcPts val="231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Llenar</a:t>
            </a:r>
            <a:r>
              <a:rPr sz="2178" spc="-32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tanque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178" spc="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capacidad</a:t>
            </a:r>
            <a:r>
              <a:rPr sz="2178" spc="-41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deseada.</a:t>
            </a:r>
            <a:endParaRPr sz="2178">
              <a:latin typeface="Arial MT"/>
              <a:cs typeface="Arial MT"/>
            </a:endParaRPr>
          </a:p>
          <a:p>
            <a:pPr marL="426481" indent="-414955">
              <a:spcBef>
                <a:spcPts val="259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Cada</a:t>
            </a:r>
            <a:r>
              <a:rPr sz="2178" spc="-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tercer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día,</a:t>
            </a:r>
            <a:r>
              <a:rPr sz="2178" spc="-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ajustar</a:t>
            </a:r>
            <a:r>
              <a:rPr sz="2178" spc="-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178" spc="-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pH.</a:t>
            </a:r>
            <a:endParaRPr sz="2178">
              <a:latin typeface="Arial MT"/>
              <a:cs typeface="Arial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41605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9139" y="550023"/>
            <a:ext cx="3734440" cy="289782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815" spc="-9" dirty="0"/>
              <a:t>Compatibilidad</a:t>
            </a:r>
            <a:r>
              <a:rPr sz="1815" spc="14" dirty="0"/>
              <a:t> </a:t>
            </a:r>
            <a:r>
              <a:rPr sz="1815" spc="-9" dirty="0"/>
              <a:t>de</a:t>
            </a:r>
            <a:r>
              <a:rPr sz="1815" dirty="0"/>
              <a:t> </a:t>
            </a:r>
            <a:r>
              <a:rPr sz="1815" spc="-5" dirty="0"/>
              <a:t>los</a:t>
            </a:r>
            <a:r>
              <a:rPr sz="1815" spc="-9" dirty="0"/>
              <a:t> </a:t>
            </a:r>
            <a:r>
              <a:rPr sz="1815" spc="-5" dirty="0"/>
              <a:t>fertilizantes</a:t>
            </a:r>
            <a:endParaRPr sz="1815"/>
          </a:p>
        </p:txBody>
      </p:sp>
      <p:grpSp>
        <p:nvGrpSpPr>
          <p:cNvPr id="3" name="object 3"/>
          <p:cNvGrpSpPr/>
          <p:nvPr/>
        </p:nvGrpSpPr>
        <p:grpSpPr>
          <a:xfrm>
            <a:off x="1947436" y="318118"/>
            <a:ext cx="8298756" cy="6224067"/>
            <a:chOff x="775597" y="350519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775589" y="350519"/>
              <a:ext cx="9144000" cy="6858634"/>
            </a:xfrm>
            <a:custGeom>
              <a:avLst/>
              <a:gdLst/>
              <a:ahLst/>
              <a:cxnLst/>
              <a:rect l="l" t="t" r="r" b="b"/>
              <a:pathLst>
                <a:path w="9144000" h="6858634">
                  <a:moveTo>
                    <a:pt x="1405128" y="3048"/>
                  </a:moveTo>
                  <a:lnTo>
                    <a:pt x="469392" y="3048"/>
                  </a:lnTo>
                  <a:lnTo>
                    <a:pt x="469392" y="0"/>
                  </a:lnTo>
                  <a:lnTo>
                    <a:pt x="0" y="0"/>
                  </a:lnTo>
                  <a:lnTo>
                    <a:pt x="0" y="6858013"/>
                  </a:lnTo>
                  <a:lnTo>
                    <a:pt x="1405128" y="6858013"/>
                  </a:lnTo>
                  <a:lnTo>
                    <a:pt x="1405128" y="6391669"/>
                  </a:lnTo>
                  <a:lnTo>
                    <a:pt x="469392" y="6391669"/>
                  </a:lnTo>
                  <a:lnTo>
                    <a:pt x="469392" y="469392"/>
                  </a:lnTo>
                  <a:lnTo>
                    <a:pt x="1405128" y="469392"/>
                  </a:lnTo>
                  <a:lnTo>
                    <a:pt x="1405128" y="3048"/>
                  </a:lnTo>
                  <a:close/>
                </a:path>
                <a:path w="9144000" h="6858634">
                  <a:moveTo>
                    <a:pt x="9144000" y="0"/>
                  </a:moveTo>
                  <a:lnTo>
                    <a:pt x="8677656" y="0"/>
                  </a:lnTo>
                  <a:lnTo>
                    <a:pt x="7741920" y="12"/>
                  </a:lnTo>
                  <a:lnTo>
                    <a:pt x="7741920" y="469404"/>
                  </a:lnTo>
                  <a:lnTo>
                    <a:pt x="8677656" y="469404"/>
                  </a:lnTo>
                  <a:lnTo>
                    <a:pt x="8677656" y="6391669"/>
                  </a:lnTo>
                  <a:lnTo>
                    <a:pt x="7741920" y="6391669"/>
                  </a:lnTo>
                  <a:lnTo>
                    <a:pt x="7741920" y="6858013"/>
                  </a:lnTo>
                  <a:lnTo>
                    <a:pt x="9144000" y="6858013"/>
                  </a:lnTo>
                  <a:lnTo>
                    <a:pt x="9144000" y="6391669"/>
                  </a:lnTo>
                  <a:lnTo>
                    <a:pt x="9144000" y="469404"/>
                  </a:lnTo>
                  <a:lnTo>
                    <a:pt x="914400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6573" y="1837944"/>
              <a:ext cx="7367016" cy="4352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38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9139" y="550023"/>
            <a:ext cx="3734440" cy="289782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815" spc="-9" dirty="0"/>
              <a:t>Compatibilidad</a:t>
            </a:r>
            <a:r>
              <a:rPr sz="1815" spc="14" dirty="0"/>
              <a:t> </a:t>
            </a:r>
            <a:r>
              <a:rPr sz="1815" spc="-9" dirty="0"/>
              <a:t>de</a:t>
            </a:r>
            <a:r>
              <a:rPr sz="1815" dirty="0"/>
              <a:t> </a:t>
            </a:r>
            <a:r>
              <a:rPr sz="1815" spc="-5" dirty="0"/>
              <a:t>los</a:t>
            </a:r>
            <a:r>
              <a:rPr sz="1815" spc="-9" dirty="0"/>
              <a:t> </a:t>
            </a:r>
            <a:r>
              <a:rPr sz="1815" spc="-5" dirty="0"/>
              <a:t>fertilizantes</a:t>
            </a:r>
            <a:endParaRPr sz="1815"/>
          </a:p>
        </p:txBody>
      </p:sp>
      <p:grpSp>
        <p:nvGrpSpPr>
          <p:cNvPr id="3" name="object 3"/>
          <p:cNvGrpSpPr/>
          <p:nvPr/>
        </p:nvGrpSpPr>
        <p:grpSpPr>
          <a:xfrm>
            <a:off x="1947436" y="318118"/>
            <a:ext cx="8298756" cy="6224067"/>
            <a:chOff x="775597" y="350519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775589" y="350519"/>
              <a:ext cx="9144000" cy="6858634"/>
            </a:xfrm>
            <a:custGeom>
              <a:avLst/>
              <a:gdLst/>
              <a:ahLst/>
              <a:cxnLst/>
              <a:rect l="l" t="t" r="r" b="b"/>
              <a:pathLst>
                <a:path w="9144000" h="6858634">
                  <a:moveTo>
                    <a:pt x="1405128" y="3048"/>
                  </a:moveTo>
                  <a:lnTo>
                    <a:pt x="469392" y="3048"/>
                  </a:lnTo>
                  <a:lnTo>
                    <a:pt x="469392" y="0"/>
                  </a:lnTo>
                  <a:lnTo>
                    <a:pt x="0" y="0"/>
                  </a:lnTo>
                  <a:lnTo>
                    <a:pt x="0" y="6858013"/>
                  </a:lnTo>
                  <a:lnTo>
                    <a:pt x="1405128" y="6858013"/>
                  </a:lnTo>
                  <a:lnTo>
                    <a:pt x="1405128" y="6391669"/>
                  </a:lnTo>
                  <a:lnTo>
                    <a:pt x="469392" y="6391669"/>
                  </a:lnTo>
                  <a:lnTo>
                    <a:pt x="469392" y="469392"/>
                  </a:lnTo>
                  <a:lnTo>
                    <a:pt x="1405128" y="469392"/>
                  </a:lnTo>
                  <a:lnTo>
                    <a:pt x="1405128" y="3048"/>
                  </a:lnTo>
                  <a:close/>
                </a:path>
                <a:path w="9144000" h="6858634">
                  <a:moveTo>
                    <a:pt x="9144000" y="0"/>
                  </a:moveTo>
                  <a:lnTo>
                    <a:pt x="8677656" y="0"/>
                  </a:lnTo>
                  <a:lnTo>
                    <a:pt x="7741920" y="12"/>
                  </a:lnTo>
                  <a:lnTo>
                    <a:pt x="7741920" y="469404"/>
                  </a:lnTo>
                  <a:lnTo>
                    <a:pt x="8677656" y="469404"/>
                  </a:lnTo>
                  <a:lnTo>
                    <a:pt x="8677656" y="6391669"/>
                  </a:lnTo>
                  <a:lnTo>
                    <a:pt x="7741920" y="6391669"/>
                  </a:lnTo>
                  <a:lnTo>
                    <a:pt x="7741920" y="6858013"/>
                  </a:lnTo>
                  <a:lnTo>
                    <a:pt x="9144000" y="6858013"/>
                  </a:lnTo>
                  <a:lnTo>
                    <a:pt x="9144000" y="6391669"/>
                  </a:lnTo>
                  <a:lnTo>
                    <a:pt x="9144000" y="469404"/>
                  </a:lnTo>
                  <a:lnTo>
                    <a:pt x="914400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5677" y="1621535"/>
              <a:ext cx="7866888" cy="4550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86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47436" y="318118"/>
          <a:ext cx="8298756" cy="6239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888"/>
                <a:gridCol w="848894"/>
                <a:gridCol w="107768"/>
                <a:gridCol w="2947787"/>
                <a:gridCol w="2584717"/>
                <a:gridCol w="110650"/>
                <a:gridCol w="849470"/>
                <a:gridCol w="423582"/>
              </a:tblGrid>
              <a:tr h="426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  <a:spcBef>
                          <a:spcPts val="210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Solubilidad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de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los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nutrientes</a:t>
                      </a:r>
                      <a:endParaRPr sz="1800">
                        <a:latin typeface="Segoe UI"/>
                        <a:cs typeface="Segoe UI"/>
                      </a:endParaRPr>
                    </a:p>
                  </a:txBody>
                  <a:tcPr marL="0" marR="0" marT="242623" marB="0">
                    <a:solidFill>
                      <a:srgbClr val="2844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708160">
                <a:tc rowSpan="1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(g/L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a 20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°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C)</a:t>
                      </a:r>
                      <a:endParaRPr sz="1800">
                        <a:latin typeface="Segoe UI"/>
                        <a:cs typeface="Segoe UI"/>
                      </a:endParaRPr>
                    </a:p>
                  </a:txBody>
                  <a:tcPr marL="0" marR="0" marT="231097" marB="0">
                    <a:solidFill>
                      <a:srgbClr val="2844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1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4840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rowSpan="1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rowSpan="1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344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Fertilizante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5666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77F80"/>
                    </a:solidFill>
                  </a:tcPr>
                </a:tc>
                <a:tc>
                  <a:txBody>
                    <a:bodyPr/>
                    <a:lstStyle/>
                    <a:p>
                      <a:pPr marR="1930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Solubilidad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95666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77F80"/>
                    </a:solidFill>
                  </a:tcPr>
                </a:tc>
                <a:tc rowSpan="1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rowSpan="1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Nitrato de</a:t>
                      </a:r>
                      <a:r>
                        <a:rPr sz="1800" spc="-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Amonio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11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1900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Sulfato de</a:t>
                      </a:r>
                      <a:r>
                        <a:rPr sz="1800" spc="-1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Amonio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R="1911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730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Nitrato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Calcio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11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1400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5" dirty="0">
                          <a:latin typeface="Arial MT"/>
                          <a:cs typeface="Arial MT"/>
                        </a:rPr>
                        <a:t>Urea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R="1911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1000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Nitrato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Potasio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11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315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Sulfato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Potasio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R="1924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120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Cloruro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Potasio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11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356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5" dirty="0">
                          <a:latin typeface="Arial MT"/>
                          <a:cs typeface="Arial MT"/>
                        </a:rPr>
                        <a:t>Fosfato</a:t>
                      </a:r>
                      <a:r>
                        <a:rPr sz="1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monopotásico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R="1911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230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5" dirty="0">
                          <a:latin typeface="Arial MT"/>
                          <a:cs typeface="Arial MT"/>
                        </a:rPr>
                        <a:t>Fosfato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monoamónico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11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220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5" dirty="0">
                          <a:latin typeface="Arial MT"/>
                          <a:cs typeface="Arial MT"/>
                        </a:rPr>
                        <a:t>Fosfato</a:t>
                      </a:r>
                      <a:r>
                        <a:rPr sz="18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diamónico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R="1924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400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96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Sulfato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Magnesio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24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710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268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59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Borax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R="191135" algn="ctr">
                        <a:lnSpc>
                          <a:spcPts val="159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50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2273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13277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90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3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3150" y="547257"/>
            <a:ext cx="4309014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178" spc="-9" dirty="0"/>
              <a:t>Preparación</a:t>
            </a:r>
            <a:r>
              <a:rPr sz="2178" spc="-27" dirty="0"/>
              <a:t> </a:t>
            </a:r>
            <a:r>
              <a:rPr sz="2178" dirty="0"/>
              <a:t>de</a:t>
            </a:r>
            <a:r>
              <a:rPr sz="2178" spc="5" dirty="0"/>
              <a:t> </a:t>
            </a:r>
            <a:r>
              <a:rPr sz="2178" spc="-5" dirty="0"/>
              <a:t>la</a:t>
            </a:r>
            <a:r>
              <a:rPr sz="2178" spc="9" dirty="0"/>
              <a:t> </a:t>
            </a:r>
            <a:r>
              <a:rPr sz="2178" spc="-9" dirty="0"/>
              <a:t>solución</a:t>
            </a:r>
            <a:r>
              <a:rPr sz="2178" spc="18" dirty="0"/>
              <a:t> </a:t>
            </a:r>
            <a:r>
              <a:rPr sz="2178" dirty="0"/>
              <a:t>Stock,</a:t>
            </a:r>
            <a:endParaRPr sz="2178"/>
          </a:p>
        </p:txBody>
      </p:sp>
      <p:grpSp>
        <p:nvGrpSpPr>
          <p:cNvPr id="3" name="object 3"/>
          <p:cNvGrpSpPr/>
          <p:nvPr/>
        </p:nvGrpSpPr>
        <p:grpSpPr>
          <a:xfrm>
            <a:off x="1947436" y="318118"/>
            <a:ext cx="8298756" cy="6224067"/>
            <a:chOff x="775597" y="350519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775589" y="350519"/>
              <a:ext cx="9144000" cy="6858634"/>
            </a:xfrm>
            <a:custGeom>
              <a:avLst/>
              <a:gdLst/>
              <a:ahLst/>
              <a:cxnLst/>
              <a:rect l="l" t="t" r="r" b="b"/>
              <a:pathLst>
                <a:path w="9144000" h="6858634">
                  <a:moveTo>
                    <a:pt x="1405128" y="3048"/>
                  </a:moveTo>
                  <a:lnTo>
                    <a:pt x="469392" y="3048"/>
                  </a:lnTo>
                  <a:lnTo>
                    <a:pt x="469392" y="0"/>
                  </a:lnTo>
                  <a:lnTo>
                    <a:pt x="0" y="0"/>
                  </a:lnTo>
                  <a:lnTo>
                    <a:pt x="0" y="6858013"/>
                  </a:lnTo>
                  <a:lnTo>
                    <a:pt x="1405128" y="6858013"/>
                  </a:lnTo>
                  <a:lnTo>
                    <a:pt x="1405128" y="6391669"/>
                  </a:lnTo>
                  <a:lnTo>
                    <a:pt x="469392" y="6391669"/>
                  </a:lnTo>
                  <a:lnTo>
                    <a:pt x="469392" y="469392"/>
                  </a:lnTo>
                  <a:lnTo>
                    <a:pt x="1405128" y="469392"/>
                  </a:lnTo>
                  <a:lnTo>
                    <a:pt x="1405128" y="3048"/>
                  </a:lnTo>
                  <a:close/>
                </a:path>
                <a:path w="9144000" h="6858634">
                  <a:moveTo>
                    <a:pt x="9144000" y="0"/>
                  </a:moveTo>
                  <a:lnTo>
                    <a:pt x="8677656" y="0"/>
                  </a:lnTo>
                  <a:lnTo>
                    <a:pt x="7741920" y="12"/>
                  </a:lnTo>
                  <a:lnTo>
                    <a:pt x="7741920" y="469404"/>
                  </a:lnTo>
                  <a:lnTo>
                    <a:pt x="8677656" y="469404"/>
                  </a:lnTo>
                  <a:lnTo>
                    <a:pt x="8677656" y="6391669"/>
                  </a:lnTo>
                  <a:lnTo>
                    <a:pt x="7741920" y="6391669"/>
                  </a:lnTo>
                  <a:lnTo>
                    <a:pt x="7741920" y="6858013"/>
                  </a:lnTo>
                  <a:lnTo>
                    <a:pt x="9144000" y="6858013"/>
                  </a:lnTo>
                  <a:lnTo>
                    <a:pt x="9144000" y="6391669"/>
                  </a:lnTo>
                  <a:lnTo>
                    <a:pt x="9144000" y="469404"/>
                  </a:lnTo>
                  <a:lnTo>
                    <a:pt x="914400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0789" y="2834639"/>
              <a:ext cx="6577583" cy="390448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64961" y="879207"/>
            <a:ext cx="5476027" cy="1219854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34210">
              <a:spcBef>
                <a:spcPts val="91"/>
              </a:spcBef>
            </a:pPr>
            <a:r>
              <a:rPr sz="2178" b="1" spc="-5" dirty="0">
                <a:solidFill>
                  <a:srgbClr val="FFFFFF"/>
                </a:solidFill>
                <a:latin typeface="Segoe UI"/>
                <a:cs typeface="Segoe UI"/>
              </a:rPr>
              <a:t>Concentrada </a:t>
            </a:r>
            <a:r>
              <a:rPr sz="2178" b="1" dirty="0">
                <a:solidFill>
                  <a:srgbClr val="FFFFFF"/>
                </a:solidFill>
                <a:latin typeface="Segoe UI"/>
                <a:cs typeface="Segoe UI"/>
              </a:rPr>
              <a:t>o</a:t>
            </a:r>
            <a:r>
              <a:rPr sz="2178" b="1" spc="-27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178" b="1" spc="-9" dirty="0">
                <a:solidFill>
                  <a:srgbClr val="FFFFFF"/>
                </a:solidFill>
                <a:latin typeface="Segoe UI"/>
                <a:cs typeface="Segoe UI"/>
              </a:rPr>
              <a:t>solución</a:t>
            </a:r>
            <a:r>
              <a:rPr sz="2178" b="1" spc="23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178" b="1" dirty="0">
                <a:solidFill>
                  <a:srgbClr val="FFFFFF"/>
                </a:solidFill>
                <a:latin typeface="Segoe UI"/>
                <a:cs typeface="Segoe UI"/>
              </a:rPr>
              <a:t>Madre</a:t>
            </a:r>
            <a:endParaRPr sz="2178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2405">
              <a:latin typeface="Segoe UI"/>
              <a:cs typeface="Segoe UI"/>
            </a:endParaRPr>
          </a:p>
          <a:p>
            <a:pPr marL="11527" marR="4611"/>
            <a:r>
              <a:rPr sz="1634" b="1" spc="-5" dirty="0">
                <a:solidFill>
                  <a:srgbClr val="FFFFFF"/>
                </a:solidFill>
                <a:latin typeface="Segoe UI"/>
                <a:cs typeface="Segoe UI"/>
              </a:rPr>
              <a:t>Haremos un </a:t>
            </a:r>
            <a:r>
              <a:rPr sz="1634" b="1" dirty="0">
                <a:solidFill>
                  <a:srgbClr val="FFFFFF"/>
                </a:solidFill>
                <a:latin typeface="Segoe UI"/>
                <a:cs typeface="Segoe UI"/>
              </a:rPr>
              <a:t>ejemplo </a:t>
            </a:r>
            <a:r>
              <a:rPr sz="1634" b="1" spc="-9" dirty="0">
                <a:solidFill>
                  <a:srgbClr val="FFFFFF"/>
                </a:solidFill>
                <a:latin typeface="Segoe UI"/>
                <a:cs typeface="Segoe UI"/>
              </a:rPr>
              <a:t>para </a:t>
            </a:r>
            <a:r>
              <a:rPr sz="1634" b="1" spc="-5" dirty="0">
                <a:solidFill>
                  <a:srgbClr val="FFFFFF"/>
                </a:solidFill>
                <a:latin typeface="Segoe UI"/>
                <a:cs typeface="Segoe UI"/>
              </a:rPr>
              <a:t>1000 litros concentrada 200:1 </a:t>
            </a:r>
            <a:r>
              <a:rPr sz="1634" b="1" spc="-439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34" b="1" spc="-9" dirty="0">
                <a:solidFill>
                  <a:srgbClr val="FFFFFF"/>
                </a:solidFill>
                <a:latin typeface="Segoe UI"/>
                <a:cs typeface="Segoe UI"/>
              </a:rPr>
              <a:t>utilizando</a:t>
            </a:r>
            <a:r>
              <a:rPr sz="1634" b="1" spc="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34" b="1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1634" b="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34" b="1" spc="-5" dirty="0">
                <a:solidFill>
                  <a:srgbClr val="FFFFFF"/>
                </a:solidFill>
                <a:latin typeface="Segoe UI"/>
                <a:cs typeface="Segoe UI"/>
              </a:rPr>
              <a:t>formula </a:t>
            </a:r>
            <a:r>
              <a:rPr sz="1634" b="1" spc="-9" dirty="0">
                <a:solidFill>
                  <a:srgbClr val="FFFFFF"/>
                </a:solidFill>
                <a:latin typeface="Segoe UI"/>
                <a:cs typeface="Segoe UI"/>
              </a:rPr>
              <a:t>Hidronova</a:t>
            </a:r>
            <a:endParaRPr sz="1634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294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377358" y="3454818"/>
          <a:ext cx="5532504" cy="6721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6252"/>
                <a:gridCol w="2766252"/>
              </a:tblGrid>
              <a:tr h="33748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olu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ión</a:t>
                      </a:r>
                      <a:r>
                        <a:rPr sz="1600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284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</a:tr>
              <a:tr h="33471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Nitrato</a:t>
                      </a:r>
                      <a:r>
                        <a:rPr sz="16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6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Calcio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284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697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284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47436" y="318118"/>
          <a:ext cx="8295874" cy="6228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888"/>
                <a:gridCol w="848894"/>
                <a:gridCol w="160212"/>
                <a:gridCol w="3432458"/>
                <a:gridCol w="2098893"/>
                <a:gridCol w="57630"/>
                <a:gridCol w="848893"/>
                <a:gridCol w="423006"/>
              </a:tblGrid>
              <a:tr h="426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R="15875" algn="ctr">
                        <a:lnSpc>
                          <a:spcPts val="1510"/>
                        </a:lnSpc>
                        <a:spcBef>
                          <a:spcPts val="2085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Preparación</a:t>
                      </a:r>
                      <a:r>
                        <a:rPr sz="22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de</a:t>
                      </a:r>
                      <a:r>
                        <a:rPr sz="22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la</a:t>
                      </a:r>
                      <a:r>
                        <a:rPr sz="2200" b="1" spc="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solución</a:t>
                      </a:r>
                      <a:r>
                        <a:rPr sz="22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Stock,</a:t>
                      </a:r>
                      <a:endParaRPr sz="2200">
                        <a:latin typeface="Segoe UI"/>
                        <a:cs typeface="Segoe UI"/>
                      </a:endParaRPr>
                    </a:p>
                  </a:txBody>
                  <a:tcPr marL="0" marR="0" marT="240318" marB="0">
                    <a:solidFill>
                      <a:srgbClr val="2844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565698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Concentrada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o</a:t>
                      </a:r>
                      <a:r>
                        <a:rPr sz="22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solución</a:t>
                      </a:r>
                      <a:r>
                        <a:rPr sz="2200" b="1" spc="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Madre</a:t>
                      </a:r>
                      <a:endParaRPr sz="2200">
                        <a:latin typeface="Segoe UI"/>
                        <a:cs typeface="Segoe U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L="664210" marR="766445">
                        <a:lnSpc>
                          <a:spcPct val="100000"/>
                        </a:lnSpc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Recordemos</a:t>
                      </a:r>
                      <a:r>
                        <a:rPr sz="2200" b="1" spc="-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que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El Nitrato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de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Calcio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es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incompatible</a:t>
                      </a:r>
                      <a:r>
                        <a:rPr sz="2200" b="1" spc="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con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Sulfatos</a:t>
                      </a:r>
                      <a:r>
                        <a:rPr sz="2200" b="1" spc="3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y</a:t>
                      </a:r>
                      <a:r>
                        <a:rPr sz="22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fosfatos</a:t>
                      </a:r>
                      <a:r>
                        <a:rPr sz="22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por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lo</a:t>
                      </a:r>
                      <a:r>
                        <a:rPr sz="2200" b="1" spc="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que </a:t>
                      </a:r>
                      <a:r>
                        <a:rPr sz="2200" b="1" spc="-65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este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lo</a:t>
                      </a:r>
                      <a:r>
                        <a:rPr sz="2200" b="1" spc="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pondremos</a:t>
                      </a:r>
                      <a:r>
                        <a:rPr sz="2200" b="1" spc="-4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como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Solución</a:t>
                      </a:r>
                      <a:r>
                        <a:rPr sz="2200" b="1" spc="4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</a:t>
                      </a:r>
                      <a:endParaRPr sz="2200">
                        <a:latin typeface="Segoe UI"/>
                        <a:cs typeface="Segoe U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664210">
                        <a:lnSpc>
                          <a:spcPct val="100000"/>
                        </a:lnSpc>
                      </a:pPr>
                      <a:r>
                        <a:rPr sz="2200" b="1" spc="-5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Todo</a:t>
                      </a:r>
                      <a:r>
                        <a:rPr sz="22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lo</a:t>
                      </a:r>
                      <a:r>
                        <a:rPr sz="22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demás</a:t>
                      </a:r>
                      <a:r>
                        <a:rPr sz="2200" b="1" spc="-5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irá</a:t>
                      </a:r>
                      <a:r>
                        <a:rPr sz="2200" b="1" spc="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en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la</a:t>
                      </a:r>
                      <a:r>
                        <a:rPr sz="22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Solución</a:t>
                      </a:r>
                      <a:r>
                        <a:rPr sz="2200" b="1" spc="3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B</a:t>
                      </a:r>
                      <a:endParaRPr sz="2200">
                        <a:latin typeface="Segoe UI"/>
                        <a:cs typeface="Segoe UI"/>
                      </a:endParaRPr>
                    </a:p>
                  </a:txBody>
                  <a:tcPr marL="0" marR="0" marT="146381" marB="0">
                    <a:solidFill>
                      <a:srgbClr val="2844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374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rowSpan="6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284450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Solución</a:t>
                      </a:r>
                      <a:r>
                        <a:rPr sz="16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E0E3"/>
                    </a:solidFill>
                  </a:tcPr>
                </a:tc>
                <a:tc rowSpan="6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284450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374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Fosfato</a:t>
                      </a:r>
                      <a:r>
                        <a:rPr sz="16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monoamónico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150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347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Nitrato</a:t>
                      </a:r>
                      <a:r>
                        <a:rPr sz="16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6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Potasio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284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386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284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374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Sulfato</a:t>
                      </a:r>
                      <a:r>
                        <a:rPr sz="16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6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Potasio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45" dirty="0">
                          <a:latin typeface="Arial MT"/>
                          <a:cs typeface="Arial MT"/>
                        </a:rPr>
                        <a:t>113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3374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Sulfato</a:t>
                      </a:r>
                      <a:r>
                        <a:rPr sz="16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6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Magnesio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264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57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12448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F3F4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1023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284450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370"/>
                        </a:lnSpc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Full-Mix</a:t>
                      </a:r>
                      <a:r>
                        <a:rPr sz="16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Micronutrientes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370"/>
                        </a:lnSpc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30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28445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130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1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F8B575-507E-6390-D7A9-BD678498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EB44770-C611-636A-EA8C-ABC62A087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1D4A507-8B6B-3430-236C-2B37FFF9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09221" y="707700"/>
            <a:ext cx="6293799" cy="62493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3993" spc="-5" dirty="0"/>
              <a:t>Cómo</a:t>
            </a:r>
            <a:r>
              <a:rPr sz="3993" dirty="0"/>
              <a:t> </a:t>
            </a:r>
            <a:r>
              <a:rPr sz="3993" spc="-23" dirty="0"/>
              <a:t>preparar</a:t>
            </a:r>
            <a:r>
              <a:rPr sz="3993" spc="23" dirty="0"/>
              <a:t> </a:t>
            </a:r>
            <a:r>
              <a:rPr sz="3993" spc="-9" dirty="0"/>
              <a:t>la</a:t>
            </a:r>
            <a:r>
              <a:rPr sz="3993" spc="9" dirty="0"/>
              <a:t> </a:t>
            </a:r>
            <a:r>
              <a:rPr sz="3993" spc="-5" dirty="0"/>
              <a:t>solución</a:t>
            </a:r>
            <a:endParaRPr sz="3993"/>
          </a:p>
        </p:txBody>
      </p:sp>
      <p:sp>
        <p:nvSpPr>
          <p:cNvPr id="5" name="object 5"/>
          <p:cNvSpPr txBox="1"/>
          <p:nvPr/>
        </p:nvSpPr>
        <p:spPr>
          <a:xfrm>
            <a:off x="2793454" y="1316276"/>
            <a:ext cx="6177387" cy="50552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547510" algn="ctr">
              <a:spcBef>
                <a:spcPts val="82"/>
              </a:spcBef>
            </a:pPr>
            <a:r>
              <a:rPr sz="3993" b="1" spc="-14" dirty="0">
                <a:solidFill>
                  <a:srgbClr val="FFFFFF"/>
                </a:solidFill>
                <a:latin typeface="Segoe UI"/>
                <a:cs typeface="Segoe UI"/>
              </a:rPr>
              <a:t>nutritiva</a:t>
            </a:r>
            <a:r>
              <a:rPr sz="3993" b="1" spc="-9" dirty="0">
                <a:solidFill>
                  <a:srgbClr val="FFFFFF"/>
                </a:solidFill>
                <a:latin typeface="Segoe UI"/>
                <a:cs typeface="Segoe UI"/>
              </a:rPr>
              <a:t> A</a:t>
            </a:r>
            <a:endParaRPr sz="3993">
              <a:latin typeface="Segoe UI"/>
              <a:cs typeface="Segoe UI"/>
            </a:endParaRPr>
          </a:p>
          <a:p>
            <a:pPr marL="426481" marR="529644" indent="-414955">
              <a:lnSpc>
                <a:spcPts val="2351"/>
              </a:lnSpc>
              <a:spcBef>
                <a:spcPts val="2006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spc="-27" dirty="0">
                <a:solidFill>
                  <a:srgbClr val="FFFFFF"/>
                </a:solidFill>
                <a:latin typeface="Arial MT"/>
                <a:cs typeface="Arial MT"/>
              </a:rPr>
              <a:t>Vaciar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el contenido en un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volumen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aproximadamente</a:t>
            </a:r>
            <a:r>
              <a:rPr sz="2178" spc="-6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2178" spc="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178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78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agua</a:t>
            </a:r>
            <a:r>
              <a:rPr sz="2178" spc="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acidificada.</a:t>
            </a:r>
            <a:endParaRPr sz="2178">
              <a:latin typeface="Arial MT"/>
              <a:cs typeface="Arial MT"/>
            </a:endParaRPr>
          </a:p>
          <a:p>
            <a:pPr>
              <a:spcBef>
                <a:spcPts val="9"/>
              </a:spcBef>
              <a:buClr>
                <a:srgbClr val="FFFFFF"/>
              </a:buClr>
              <a:buFont typeface="Arial MT"/>
              <a:buAutoNum type="arabicPeriod"/>
            </a:pPr>
            <a:endParaRPr sz="2950">
              <a:latin typeface="Arial MT"/>
              <a:cs typeface="Arial MT"/>
            </a:endParaRPr>
          </a:p>
          <a:p>
            <a:pPr marL="426481" marR="4611" indent="-414955">
              <a:lnSpc>
                <a:spcPts val="2351"/>
              </a:lnSpc>
              <a:buAutoNum type="arabicPeriod"/>
              <a:tabLst>
                <a:tab pos="425905" algn="l"/>
                <a:tab pos="426481" algn="l"/>
              </a:tabLst>
            </a:pP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Agitar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hasta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que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disuelva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completamente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178" spc="-59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23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ó</a:t>
            </a:r>
            <a:r>
              <a:rPr sz="2178" spc="-9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178" spc="14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2178" spc="-9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spc="-10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2178">
              <a:latin typeface="Arial MT"/>
              <a:cs typeface="Arial MT"/>
            </a:endParaRPr>
          </a:p>
          <a:p>
            <a:pPr>
              <a:spcBef>
                <a:spcPts val="23"/>
              </a:spcBef>
              <a:buClr>
                <a:srgbClr val="FFFFFF"/>
              </a:buClr>
              <a:buFont typeface="Arial MT"/>
              <a:buAutoNum type="arabicPeriod"/>
            </a:pPr>
            <a:endParaRPr sz="2677">
              <a:latin typeface="Arial MT"/>
              <a:cs typeface="Arial MT"/>
            </a:endParaRPr>
          </a:p>
          <a:p>
            <a:pPr marL="426481" indent="-414955"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Completar</a:t>
            </a:r>
            <a:r>
              <a:rPr sz="2178" spc="-32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r>
              <a:rPr sz="2178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178" spc="-7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agua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acidificada.</a:t>
            </a:r>
            <a:endParaRPr sz="2178">
              <a:latin typeface="Arial MT"/>
              <a:cs typeface="Arial MT"/>
            </a:endParaRPr>
          </a:p>
          <a:p>
            <a:pPr>
              <a:spcBef>
                <a:spcPts val="5"/>
              </a:spcBef>
              <a:buClr>
                <a:srgbClr val="FFFFFF"/>
              </a:buClr>
              <a:buFont typeface="Arial MT"/>
              <a:buAutoNum type="arabicPeriod"/>
            </a:pPr>
            <a:endParaRPr sz="2723">
              <a:latin typeface="Arial MT"/>
              <a:cs typeface="Arial MT"/>
            </a:endParaRPr>
          </a:p>
          <a:p>
            <a:pPr marL="426481" indent="-414955">
              <a:spcBef>
                <a:spcPts val="5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5ml</a:t>
            </a:r>
            <a:r>
              <a:rPr sz="2178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sz="2178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litro</a:t>
            </a:r>
            <a:endParaRPr sz="2178">
              <a:latin typeface="Arial MT"/>
              <a:cs typeface="Arial MT"/>
            </a:endParaRPr>
          </a:p>
          <a:p>
            <a:pPr marL="426481" marR="4403131" indent="-414955">
              <a:lnSpc>
                <a:spcPts val="2351"/>
              </a:lnSpc>
              <a:spcBef>
                <a:spcPts val="558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Etiquetar y </a:t>
            </a:r>
            <a:r>
              <a:rPr sz="2178" spc="-59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guardar</a:t>
            </a:r>
            <a:r>
              <a:rPr sz="2178" spc="-6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endParaRPr sz="2178">
              <a:latin typeface="Arial MT"/>
              <a:cs typeface="Arial MT"/>
            </a:endParaRPr>
          </a:p>
          <a:p>
            <a:pPr marL="426481">
              <a:lnSpc>
                <a:spcPts val="2319"/>
              </a:lnSpc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lugar</a:t>
            </a:r>
            <a:r>
              <a:rPr sz="2178" spc="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oscuro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temperatura</a:t>
            </a:r>
            <a:r>
              <a:rPr sz="2178" spc="-5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ambiente.</a:t>
            </a:r>
            <a:endParaRPr sz="2178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2011" y="1004148"/>
            <a:ext cx="3264177" cy="47690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3064" y="4260029"/>
            <a:ext cx="2088519" cy="208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09221" y="707700"/>
            <a:ext cx="6293799" cy="62493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3993" spc="-5" dirty="0"/>
              <a:t>Cómo</a:t>
            </a:r>
            <a:r>
              <a:rPr sz="3993" dirty="0"/>
              <a:t> </a:t>
            </a:r>
            <a:r>
              <a:rPr sz="3993" spc="-23" dirty="0"/>
              <a:t>preparar</a:t>
            </a:r>
            <a:r>
              <a:rPr sz="3993" spc="23" dirty="0"/>
              <a:t> </a:t>
            </a:r>
            <a:r>
              <a:rPr sz="3993" spc="-9" dirty="0"/>
              <a:t>la</a:t>
            </a:r>
            <a:r>
              <a:rPr sz="3993" spc="9" dirty="0"/>
              <a:t> </a:t>
            </a:r>
            <a:r>
              <a:rPr sz="3993" spc="-5" dirty="0"/>
              <a:t>solución</a:t>
            </a:r>
            <a:endParaRPr sz="3993"/>
          </a:p>
        </p:txBody>
      </p:sp>
      <p:sp>
        <p:nvSpPr>
          <p:cNvPr id="5" name="object 5"/>
          <p:cNvSpPr txBox="1"/>
          <p:nvPr/>
        </p:nvSpPr>
        <p:spPr>
          <a:xfrm>
            <a:off x="2793454" y="1316276"/>
            <a:ext cx="6177387" cy="50552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549239" algn="ctr">
              <a:spcBef>
                <a:spcPts val="82"/>
              </a:spcBef>
            </a:pPr>
            <a:r>
              <a:rPr sz="3993" b="1" spc="-14" dirty="0">
                <a:solidFill>
                  <a:srgbClr val="FFFFFF"/>
                </a:solidFill>
                <a:latin typeface="Segoe UI"/>
                <a:cs typeface="Segoe UI"/>
              </a:rPr>
              <a:t>nutritiva</a:t>
            </a:r>
            <a:r>
              <a:rPr sz="3993" b="1" spc="-9" dirty="0">
                <a:solidFill>
                  <a:srgbClr val="FFFFFF"/>
                </a:solidFill>
                <a:latin typeface="Segoe UI"/>
                <a:cs typeface="Segoe UI"/>
              </a:rPr>
              <a:t> B</a:t>
            </a:r>
            <a:endParaRPr sz="3993">
              <a:latin typeface="Segoe UI"/>
              <a:cs typeface="Segoe UI"/>
            </a:endParaRPr>
          </a:p>
          <a:p>
            <a:pPr marL="426481" marR="529644" indent="-414955">
              <a:lnSpc>
                <a:spcPts val="2351"/>
              </a:lnSpc>
              <a:spcBef>
                <a:spcPts val="2006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spc="-27" dirty="0">
                <a:solidFill>
                  <a:srgbClr val="FFFFFF"/>
                </a:solidFill>
                <a:latin typeface="Arial MT"/>
                <a:cs typeface="Arial MT"/>
              </a:rPr>
              <a:t>Vaciar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el contenido en un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volumen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aproximadamente</a:t>
            </a:r>
            <a:r>
              <a:rPr sz="2178" spc="-6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2178" spc="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178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78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agua</a:t>
            </a:r>
            <a:r>
              <a:rPr sz="2178" spc="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acidificada.</a:t>
            </a:r>
            <a:endParaRPr sz="2178">
              <a:latin typeface="Arial MT"/>
              <a:cs typeface="Arial MT"/>
            </a:endParaRPr>
          </a:p>
          <a:p>
            <a:pPr>
              <a:spcBef>
                <a:spcPts val="9"/>
              </a:spcBef>
              <a:buClr>
                <a:srgbClr val="FFFFFF"/>
              </a:buClr>
              <a:buFont typeface="Arial MT"/>
              <a:buAutoNum type="arabicPeriod"/>
            </a:pPr>
            <a:endParaRPr sz="2950">
              <a:latin typeface="Arial MT"/>
              <a:cs typeface="Arial MT"/>
            </a:endParaRPr>
          </a:p>
          <a:p>
            <a:pPr marL="426481" marR="4611" indent="-414955">
              <a:lnSpc>
                <a:spcPts val="2351"/>
              </a:lnSpc>
              <a:buAutoNum type="arabicPeriod"/>
              <a:tabLst>
                <a:tab pos="425905" algn="l"/>
                <a:tab pos="426481" algn="l"/>
              </a:tabLst>
            </a:pP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Agitar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hasta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que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disuelva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completamente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178" spc="-59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23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ó</a:t>
            </a:r>
            <a:r>
              <a:rPr sz="2178" spc="-9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178" spc="14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2178" spc="-9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spc="-10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2178">
              <a:latin typeface="Arial MT"/>
              <a:cs typeface="Arial MT"/>
            </a:endParaRPr>
          </a:p>
          <a:p>
            <a:pPr>
              <a:spcBef>
                <a:spcPts val="23"/>
              </a:spcBef>
              <a:buClr>
                <a:srgbClr val="FFFFFF"/>
              </a:buClr>
              <a:buFont typeface="Arial MT"/>
              <a:buAutoNum type="arabicPeriod"/>
            </a:pPr>
            <a:endParaRPr sz="2677">
              <a:latin typeface="Arial MT"/>
              <a:cs typeface="Arial MT"/>
            </a:endParaRPr>
          </a:p>
          <a:p>
            <a:pPr marL="426481" indent="-414955"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Completar</a:t>
            </a:r>
            <a:r>
              <a:rPr sz="2178" spc="-32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r>
              <a:rPr sz="2178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178" spc="-7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agua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acidificada.</a:t>
            </a:r>
            <a:endParaRPr sz="2178">
              <a:latin typeface="Arial MT"/>
              <a:cs typeface="Arial MT"/>
            </a:endParaRPr>
          </a:p>
          <a:p>
            <a:pPr>
              <a:spcBef>
                <a:spcPts val="5"/>
              </a:spcBef>
              <a:buClr>
                <a:srgbClr val="FFFFFF"/>
              </a:buClr>
              <a:buFont typeface="Arial MT"/>
              <a:buAutoNum type="arabicPeriod"/>
            </a:pPr>
            <a:endParaRPr sz="2723">
              <a:latin typeface="Arial MT"/>
              <a:cs typeface="Arial MT"/>
            </a:endParaRPr>
          </a:p>
          <a:p>
            <a:pPr marL="426481" indent="-414955">
              <a:spcBef>
                <a:spcPts val="5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spc="5" dirty="0">
                <a:solidFill>
                  <a:srgbClr val="FFFFFF"/>
                </a:solidFill>
                <a:latin typeface="Arial MT"/>
                <a:cs typeface="Arial MT"/>
              </a:rPr>
              <a:t>5ml</a:t>
            </a:r>
            <a:r>
              <a:rPr sz="2178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sz="2178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litro</a:t>
            </a:r>
            <a:endParaRPr sz="2178">
              <a:latin typeface="Arial MT"/>
              <a:cs typeface="Arial MT"/>
            </a:endParaRPr>
          </a:p>
          <a:p>
            <a:pPr marL="426481" marR="4403131" indent="-414955">
              <a:lnSpc>
                <a:spcPts val="2351"/>
              </a:lnSpc>
              <a:spcBef>
                <a:spcPts val="558"/>
              </a:spcBef>
              <a:buAutoNum type="arabicPeriod"/>
              <a:tabLst>
                <a:tab pos="425905" algn="l"/>
                <a:tab pos="426481" algn="l"/>
              </a:tabLst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Etiquetar y </a:t>
            </a:r>
            <a:r>
              <a:rPr sz="2178" spc="-59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guardar</a:t>
            </a:r>
            <a:r>
              <a:rPr sz="2178" spc="-6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endParaRPr sz="2178">
              <a:latin typeface="Arial MT"/>
              <a:cs typeface="Arial MT"/>
            </a:endParaRPr>
          </a:p>
          <a:p>
            <a:pPr marL="426481">
              <a:lnSpc>
                <a:spcPts val="2319"/>
              </a:lnSpc>
            </a:pP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spc="-5" dirty="0">
                <a:solidFill>
                  <a:srgbClr val="FFFFFF"/>
                </a:solidFill>
                <a:latin typeface="Arial MT"/>
                <a:cs typeface="Arial MT"/>
              </a:rPr>
              <a:t>lugar</a:t>
            </a:r>
            <a:r>
              <a:rPr sz="2178" spc="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oscuro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78" spc="-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temperatura</a:t>
            </a:r>
            <a:r>
              <a:rPr sz="2178" spc="-5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78" dirty="0">
                <a:solidFill>
                  <a:srgbClr val="FFFFFF"/>
                </a:solidFill>
                <a:latin typeface="Arial MT"/>
                <a:cs typeface="Arial MT"/>
              </a:rPr>
              <a:t>ambiente.</a:t>
            </a:r>
            <a:endParaRPr sz="2178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2011" y="1004148"/>
            <a:ext cx="3264177" cy="47690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3064" y="4260029"/>
            <a:ext cx="2088519" cy="208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62961" y="2716529"/>
            <a:ext cx="5550535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2019" marR="5080" indent="-909955">
              <a:spcBef>
                <a:spcPts val="100"/>
              </a:spcBef>
            </a:pPr>
            <a:r>
              <a:rPr sz="6600" b="0" spc="-5" dirty="0"/>
              <a:t>Deficiencias</a:t>
            </a:r>
            <a:r>
              <a:rPr sz="6600" b="0" spc="-100" dirty="0"/>
              <a:t> </a:t>
            </a:r>
            <a:r>
              <a:rPr sz="6600" b="0" dirty="0"/>
              <a:t>de </a:t>
            </a:r>
            <a:r>
              <a:rPr sz="6600" b="0" spc="-1795" dirty="0"/>
              <a:t> </a:t>
            </a:r>
            <a:r>
              <a:rPr sz="6600" b="0" spc="-10" dirty="0"/>
              <a:t>nutrientes</a:t>
            </a:r>
            <a:endParaRPr sz="6600"/>
          </a:p>
        </p:txBody>
      </p:sp>
    </p:spTree>
    <p:extLst>
      <p:ext uri="{BB962C8B-B14F-4D97-AF65-F5344CB8AC3E}">
        <p14:creationId xmlns:p14="http://schemas.microsoft.com/office/powerpoint/2010/main" val="29144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31492" y="0"/>
            <a:ext cx="8636635" cy="6858000"/>
            <a:chOff x="507491" y="0"/>
            <a:chExt cx="8636635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491" y="687323"/>
              <a:ext cx="8074152" cy="5405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796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05173" y="286892"/>
            <a:ext cx="45847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5" dirty="0"/>
              <a:t>Nitrógeno</a:t>
            </a:r>
            <a:r>
              <a:rPr sz="5400" spc="-100" dirty="0"/>
              <a:t> </a:t>
            </a:r>
            <a:r>
              <a:rPr sz="5400" spc="-5" dirty="0"/>
              <a:t>(N)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2071217" y="1640204"/>
            <a:ext cx="7887970" cy="3393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8010"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8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80" indent="-342900">
              <a:spcBef>
                <a:spcPts val="29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Lento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crecimiento,</a:t>
            </a:r>
            <a:r>
              <a:rPr sz="2400" spc="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plantas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raquíticas</a:t>
            </a:r>
            <a:r>
              <a:rPr sz="2400" spc="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defiencias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graves </a:t>
            </a:r>
            <a:r>
              <a:rPr sz="2400" spc="-6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la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expansión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la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560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Clorosis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partir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las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viejas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debido a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alta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movilidad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del</a:t>
            </a: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nitrógeno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plantas.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560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reduce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macollaje</a:t>
            </a:r>
            <a:r>
              <a:rPr sz="2400" spc="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tamaño 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62103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exceso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nitrógeno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resulta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en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un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incremento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susceptibilidad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patógenos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 al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frio.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07790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791200" y="0"/>
            <a:ext cx="4876800" cy="6858000"/>
            <a:chOff x="4267200" y="0"/>
            <a:chExt cx="4876800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7200" y="2284572"/>
              <a:ext cx="4171246" cy="278272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05173" y="286892"/>
            <a:ext cx="45847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5" dirty="0"/>
              <a:t>Nitrógeno</a:t>
            </a:r>
            <a:r>
              <a:rPr sz="5400" spc="-100" dirty="0"/>
              <a:t> </a:t>
            </a:r>
            <a:r>
              <a:rPr sz="5400" spc="-5" dirty="0"/>
              <a:t>(N)</a:t>
            </a:r>
            <a:endParaRPr sz="54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2783" y="224637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4637" y="261873"/>
            <a:ext cx="35934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5" dirty="0"/>
              <a:t>Fósforo</a:t>
            </a:r>
            <a:r>
              <a:rPr sz="5400" spc="-90" dirty="0"/>
              <a:t> </a:t>
            </a:r>
            <a:r>
              <a:rPr sz="5400" spc="-5" dirty="0"/>
              <a:t>(P)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2071217" y="1640204"/>
            <a:ext cx="7805420" cy="449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8010"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8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8419" indent="-342900">
              <a:spcBef>
                <a:spcPts val="29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mas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viejas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 ven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afectadas</a:t>
            </a: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primero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debido a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alta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movilidad</a:t>
            </a:r>
            <a:r>
              <a:rPr sz="2400" spc="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Floema.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viejas 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parecen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verde</a:t>
            </a: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azulado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u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obscuro.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80" indent="-342900"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Un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crecimiento</a:t>
            </a:r>
            <a:r>
              <a:rPr sz="2400" spc="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brotes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reducido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alargamiento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produce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si la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deficiencia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es grave.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85598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Envés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 hojas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pueden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mostrar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pigmentación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púrpura.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673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Órganos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generativos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son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muy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susceptibles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a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baja </a:t>
            </a:r>
            <a:r>
              <a:rPr sz="2400" spc="-6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oferta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P :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floración</a:t>
            </a:r>
            <a:r>
              <a:rPr sz="2400" spc="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reduce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y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madurez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retraza.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15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56959" y="0"/>
            <a:ext cx="4511040" cy="6858000"/>
            <a:chOff x="4632959" y="0"/>
            <a:chExt cx="4511040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2959" y="2183892"/>
              <a:ext cx="3809999" cy="3810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00474" y="286892"/>
            <a:ext cx="35921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10" dirty="0"/>
              <a:t>Fósforo</a:t>
            </a:r>
            <a:r>
              <a:rPr sz="5400" spc="-70" dirty="0"/>
              <a:t> </a:t>
            </a:r>
            <a:r>
              <a:rPr sz="5400" spc="-5" dirty="0"/>
              <a:t>(P)</a:t>
            </a:r>
            <a:endParaRPr sz="54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1155" y="1392995"/>
            <a:ext cx="3704898" cy="24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63593" y="261873"/>
            <a:ext cx="353567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30" dirty="0"/>
              <a:t>Potasio</a:t>
            </a:r>
            <a:r>
              <a:rPr sz="5400" spc="-75" dirty="0"/>
              <a:t> </a:t>
            </a:r>
            <a:r>
              <a:rPr sz="5400" spc="-5" dirty="0"/>
              <a:t>(K)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2071217" y="1640204"/>
            <a:ext cx="7917180" cy="412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8010"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8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170180" indent="-342900">
              <a:spcBef>
                <a:spcPts val="29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más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viejas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 ven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afectadas</a:t>
            </a: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primero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debido a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una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mayor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movilidad</a:t>
            </a:r>
            <a:r>
              <a:rPr sz="2400" spc="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K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floema.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160655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necrosis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junto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con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clorosis</a:t>
            </a:r>
            <a:r>
              <a:rPr sz="2400" spc="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es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un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síntoma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común,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los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necróticos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empiezan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primero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en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puntas y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márgenes</a:t>
            </a: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hojas.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80" indent="-342900"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plantas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con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bajo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suministro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K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son altamente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susceptibles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alta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intensidad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la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luz;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con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bajo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K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manifiestan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rápidamente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clorosis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/necrosis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cuando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expone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 alta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intensidad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luz.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329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58183" y="0"/>
            <a:ext cx="6910070" cy="6858000"/>
            <a:chOff x="2234183" y="0"/>
            <a:chExt cx="6910070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400" y="1283208"/>
              <a:ext cx="4459224" cy="29946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4183" y="4456176"/>
              <a:ext cx="4704588" cy="219456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63593" y="261873"/>
            <a:ext cx="353567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30" dirty="0"/>
              <a:t>Potasio</a:t>
            </a:r>
            <a:r>
              <a:rPr sz="5400" spc="-75" dirty="0"/>
              <a:t> </a:t>
            </a:r>
            <a:r>
              <a:rPr sz="5400" spc="-5" dirty="0"/>
              <a:t>(K)</a:t>
            </a:r>
            <a:endParaRPr sz="54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46376" y="1304545"/>
            <a:ext cx="2950464" cy="29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3FB0CA8-C924-0354-7261-3690295F7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C718C3F-E98E-9BCF-E218-25CBB3DEE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FAA7CCC-1D54-6777-B283-EC4D6132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54932" y="261873"/>
            <a:ext cx="4953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5" dirty="0"/>
              <a:t>Magnesio</a:t>
            </a:r>
            <a:r>
              <a:rPr sz="5400" spc="-90" dirty="0"/>
              <a:t> </a:t>
            </a:r>
            <a:r>
              <a:rPr sz="5400" spc="-5" dirty="0"/>
              <a:t>(Mg)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2071217" y="1640204"/>
            <a:ext cx="7982584" cy="449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8010"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8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 marL="355600" indent="-342900">
              <a:spcBef>
                <a:spcPts val="29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Inicia</a:t>
            </a:r>
            <a:r>
              <a:rPr sz="2400" spc="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con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clorosis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más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viejas.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8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Necrosis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decoloración</a:t>
            </a:r>
            <a:r>
              <a:rPr sz="2400" spc="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roja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las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 producen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en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períodos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severos</a:t>
            </a:r>
            <a:r>
              <a:rPr sz="24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o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prolongados</a:t>
            </a:r>
            <a:r>
              <a:rPr sz="2400" spc="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deficiencia.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160020" indent="-342900"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con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niveles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bajos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magnesio son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susceptibles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a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alta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intensidad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luz.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24765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Debido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al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transporte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reducido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hidratos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carbono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crecimiento,</a:t>
            </a:r>
            <a:r>
              <a:rPr sz="2400" spc="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tamaño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peso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semillas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plantas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raíz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reducen.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743585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Aplicaciones</a:t>
            </a:r>
            <a:r>
              <a:rPr sz="2400" spc="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altas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frecuentes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K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pueden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inducir </a:t>
            </a:r>
            <a:r>
              <a:rPr sz="2400" spc="-6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deficiencia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Mg.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917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96000" y="0"/>
            <a:ext cx="4572000" cy="6858000"/>
            <a:chOff x="4572000" y="0"/>
            <a:chExt cx="4572000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1827276"/>
              <a:ext cx="3770376" cy="30266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54932" y="261873"/>
            <a:ext cx="4953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5" dirty="0"/>
              <a:t>Magnesio</a:t>
            </a:r>
            <a:r>
              <a:rPr sz="5400" spc="-90" dirty="0"/>
              <a:t> </a:t>
            </a:r>
            <a:r>
              <a:rPr sz="5400" spc="-5" dirty="0"/>
              <a:t>(Mg)</a:t>
            </a:r>
            <a:endParaRPr sz="54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1136" y="1763268"/>
            <a:ext cx="3128772" cy="31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13326" y="261873"/>
            <a:ext cx="32346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10" dirty="0"/>
              <a:t>Azufre</a:t>
            </a:r>
            <a:r>
              <a:rPr sz="5400" spc="-80" dirty="0"/>
              <a:t> </a:t>
            </a:r>
            <a:r>
              <a:rPr sz="5400" spc="-5" dirty="0"/>
              <a:t>(S)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2071218" y="1640205"/>
            <a:ext cx="8041005" cy="266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8010"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8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140335" indent="-342900" algn="just">
              <a:spcBef>
                <a:spcPts val="2995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Síntomas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similares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 deficiencia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N,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excepto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que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 más jóvenes se ven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afectadas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primero.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azufre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es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pobremente móvil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 floema.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80" indent="-342900" algn="just"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Desarrollo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color amarillo-verde uniforme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o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clorosis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en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más jóvenes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es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típico.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00021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13326" y="261873"/>
            <a:ext cx="32346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10" dirty="0"/>
              <a:t>Azufre</a:t>
            </a:r>
            <a:r>
              <a:rPr sz="5400" spc="-80" dirty="0"/>
              <a:t> </a:t>
            </a:r>
            <a:r>
              <a:rPr sz="5400" spc="-5" dirty="0"/>
              <a:t>(S)</a:t>
            </a:r>
            <a:endParaRPr sz="54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0939" y="1941576"/>
            <a:ext cx="4838700" cy="31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04741" y="261873"/>
            <a:ext cx="34544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5" dirty="0"/>
              <a:t>Calcio</a:t>
            </a:r>
            <a:r>
              <a:rPr sz="5400" spc="-90" dirty="0"/>
              <a:t> </a:t>
            </a:r>
            <a:r>
              <a:rPr sz="5400" dirty="0"/>
              <a:t>(Ca)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2071218" y="1297940"/>
            <a:ext cx="8028305" cy="4528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3865"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8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40"/>
              </a:spcBef>
            </a:pPr>
            <a:endParaRPr sz="425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139700" indent="-342900"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0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Ca</a:t>
            </a:r>
            <a:r>
              <a:rPr sz="2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tiene</a:t>
            </a:r>
            <a:r>
              <a:rPr sz="20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muy</a:t>
            </a:r>
            <a:r>
              <a:rPr sz="20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poca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movilidad,</a:t>
            </a:r>
            <a:r>
              <a:rPr sz="20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sus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r>
              <a:rPr sz="20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deficiencia</a:t>
            </a:r>
            <a:r>
              <a:rPr sz="20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se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desarrollan</a:t>
            </a:r>
            <a:r>
              <a:rPr sz="20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primero</a:t>
            </a:r>
            <a:r>
              <a:rPr sz="20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en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0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órganos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0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rápido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crecimiento</a:t>
            </a:r>
            <a:r>
              <a:rPr sz="20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(semillas, </a:t>
            </a:r>
            <a:r>
              <a:rPr sz="2000" spc="-5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frutos,</a:t>
            </a:r>
            <a:r>
              <a:rPr sz="2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brotes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apicales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 / hojas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jóvenes).</a:t>
            </a:r>
            <a:endParaRPr sz="20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8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El Ca se mueve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a través de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corriente de transpiración. Los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órganos </a:t>
            </a:r>
            <a:r>
              <a:rPr sz="2000" spc="-5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con muy 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baja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capacidad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transpiración son susceptibles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a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deficiencia</a:t>
            </a:r>
            <a:r>
              <a:rPr sz="20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Ca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(flores</a:t>
            </a:r>
            <a:r>
              <a:rPr sz="20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frutos).</a:t>
            </a:r>
            <a:endParaRPr sz="2000">
              <a:solidFill>
                <a:prstClr val="black"/>
              </a:solidFill>
              <a:latin typeface="Segoe UI"/>
              <a:cs typeface="Segoe UI"/>
            </a:endParaRPr>
          </a:p>
          <a:p>
            <a:pPr marL="35560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Es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típico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ver</a:t>
            </a:r>
            <a:r>
              <a:rPr sz="20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tejidos</a:t>
            </a:r>
            <a:r>
              <a:rPr sz="20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dañados,</a:t>
            </a:r>
            <a:r>
              <a:rPr sz="2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manchas</a:t>
            </a:r>
            <a:r>
              <a:rPr sz="20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marrón,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quemaduras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endParaRPr sz="20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/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punta</a:t>
            </a:r>
            <a:r>
              <a:rPr sz="20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frutas.</a:t>
            </a:r>
            <a:endParaRPr sz="20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1181100" indent="-342900"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principal</a:t>
            </a:r>
            <a:r>
              <a:rPr sz="20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causa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 deficiencia</a:t>
            </a:r>
            <a:r>
              <a:rPr sz="20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 Ca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es</a:t>
            </a:r>
            <a:r>
              <a:rPr sz="20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su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distribución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insuficiente,</a:t>
            </a:r>
            <a:r>
              <a:rPr sz="20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debido</a:t>
            </a:r>
            <a:r>
              <a:rPr sz="20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 su</a:t>
            </a:r>
            <a:r>
              <a:rPr sz="20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muy</a:t>
            </a:r>
            <a:r>
              <a:rPr sz="2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baja</a:t>
            </a:r>
            <a:r>
              <a:rPr sz="2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movilidad</a:t>
            </a:r>
            <a:r>
              <a:rPr sz="20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20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0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floema, </a:t>
            </a:r>
            <a:r>
              <a:rPr sz="2000" spc="-5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aspersiones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foliares</a:t>
            </a:r>
            <a:r>
              <a:rPr sz="20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frecuentes</a:t>
            </a:r>
            <a:r>
              <a:rPr sz="20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0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Ca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egoe UI"/>
                <a:cs typeface="Segoe UI"/>
              </a:rPr>
              <a:t>podrían</a:t>
            </a:r>
            <a:r>
              <a:rPr sz="20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Segoe UI"/>
                <a:cs typeface="Segoe UI"/>
              </a:rPr>
              <a:t>ayudar.</a:t>
            </a:r>
            <a:endParaRPr sz="20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332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83808" y="0"/>
            <a:ext cx="4584700" cy="6858000"/>
            <a:chOff x="4559808" y="0"/>
            <a:chExt cx="4584700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9808" y="2622804"/>
              <a:ext cx="3883151" cy="29077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04741" y="261873"/>
            <a:ext cx="34544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5" dirty="0"/>
              <a:t>Calcio</a:t>
            </a:r>
            <a:r>
              <a:rPr sz="5400" spc="-90" dirty="0"/>
              <a:t> </a:t>
            </a:r>
            <a:r>
              <a:rPr sz="5400" dirty="0"/>
              <a:t>(Ca)</a:t>
            </a:r>
            <a:endParaRPr sz="54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9088" y="158800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80357" y="261873"/>
            <a:ext cx="35013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10" dirty="0"/>
              <a:t>Hierro</a:t>
            </a:r>
            <a:r>
              <a:rPr sz="5400" spc="-85" dirty="0"/>
              <a:t> </a:t>
            </a:r>
            <a:r>
              <a:rPr sz="5400" spc="-5" dirty="0"/>
              <a:t>(Fe)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2071217" y="1640204"/>
            <a:ext cx="7747634" cy="3393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8010"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8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763270" indent="-342900">
              <a:spcBef>
                <a:spcPts val="29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Las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 más jóvenes se ven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afectadas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primero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muestran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clorosis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uniforme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8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atrofia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crecimiento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del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brote,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bajo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deficiencia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severa</a:t>
            </a:r>
            <a:r>
              <a:rPr sz="2400" spc="-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Fe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puede</a:t>
            </a:r>
            <a:r>
              <a:rPr sz="24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haber 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muerte</a:t>
            </a:r>
            <a:r>
              <a:rPr sz="24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regresiva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brotes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necrosis.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636905" indent="-342900"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Condiciones</a:t>
            </a:r>
            <a:r>
              <a:rPr sz="2400" spc="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alcalinas</a:t>
            </a:r>
            <a:r>
              <a:rPr sz="2400" spc="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mala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aeración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son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razones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típicas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para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deficiencia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Fe.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1317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31536" y="0"/>
            <a:ext cx="5236845" cy="6858000"/>
            <a:chOff x="3907535" y="0"/>
            <a:chExt cx="5236845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7535" y="3212592"/>
              <a:ext cx="4300727" cy="286511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80357" y="261873"/>
            <a:ext cx="35013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10" dirty="0"/>
              <a:t>Hierro</a:t>
            </a:r>
            <a:r>
              <a:rPr sz="5400" spc="-85" dirty="0"/>
              <a:t> </a:t>
            </a:r>
            <a:r>
              <a:rPr sz="5400" spc="-5" dirty="0"/>
              <a:t>(Fe)</a:t>
            </a:r>
            <a:endParaRPr sz="54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6875" y="1420368"/>
            <a:ext cx="2743200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79442" y="261873"/>
            <a:ext cx="29057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dirty="0"/>
              <a:t>Zinc</a:t>
            </a:r>
            <a:r>
              <a:rPr sz="5400" spc="-110" dirty="0"/>
              <a:t> </a:t>
            </a:r>
            <a:r>
              <a:rPr sz="5400" spc="-5" dirty="0"/>
              <a:t>(Zn)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2071218" y="1640204"/>
            <a:ext cx="8024495" cy="3759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8010"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8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Segoe UI"/>
                <a:cs typeface="Segoe UI"/>
              </a:rPr>
              <a:t>Síntomas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314325" indent="-342900">
              <a:spcBef>
                <a:spcPts val="29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jóvenes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 ven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afectadas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primero.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Clorosis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es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típica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en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dicotiledóneas.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560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son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más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pequeñas</a:t>
            </a:r>
            <a:r>
              <a:rPr sz="24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más estrechas</a:t>
            </a:r>
            <a:r>
              <a:rPr sz="24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lo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normal.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puede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producir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restablecimiento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hojas.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8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plantas</a:t>
            </a:r>
            <a:r>
              <a:rPr sz="2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con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bajo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suministro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Zn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son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susceptibles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al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daño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la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luz.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427990" indent="-342900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exceso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fosfato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puede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promover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deficiencia</a:t>
            </a:r>
            <a:r>
              <a:rPr sz="2400" spc="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-6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Zn.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8651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79442" y="261873"/>
            <a:ext cx="29057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dirty="0"/>
              <a:t>Zinc</a:t>
            </a:r>
            <a:r>
              <a:rPr sz="5400" spc="-110" dirty="0"/>
              <a:t> </a:t>
            </a:r>
            <a:r>
              <a:rPr sz="5400" spc="-5" dirty="0"/>
              <a:t>(Zn)</a:t>
            </a:r>
            <a:endParaRPr sz="54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1464" y="2231135"/>
            <a:ext cx="5599176" cy="27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4CA5EA-549D-17BB-ED0A-A982C8F3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1ECA89F-B6F1-6B21-B956-742F8C6B2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409F5A9-7322-2131-7456-4A908242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35623" y="0"/>
            <a:ext cx="4532630" cy="6858000"/>
            <a:chOff x="4611623" y="0"/>
            <a:chExt cx="4532630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1623" y="3418332"/>
              <a:ext cx="3633216" cy="25908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91025" y="261873"/>
            <a:ext cx="34798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5" dirty="0"/>
              <a:t>Cobre</a:t>
            </a:r>
            <a:r>
              <a:rPr sz="5400" spc="-90" dirty="0"/>
              <a:t> </a:t>
            </a:r>
            <a:r>
              <a:rPr sz="5400" spc="-5" dirty="0"/>
              <a:t>(Cu)</a:t>
            </a:r>
            <a:endParaRPr sz="54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39567" y="1763268"/>
            <a:ext cx="2848356" cy="19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76978" y="261873"/>
            <a:ext cx="27089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10" dirty="0"/>
              <a:t>Boro</a:t>
            </a:r>
            <a:r>
              <a:rPr sz="5400" spc="-90" dirty="0"/>
              <a:t> </a:t>
            </a:r>
            <a:r>
              <a:rPr sz="5400" spc="-5" dirty="0"/>
              <a:t>(B)</a:t>
            </a:r>
            <a:endParaRPr sz="54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0463" y="1763267"/>
            <a:ext cx="5661660" cy="377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0860" y="483235"/>
            <a:ext cx="45123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spc="-5" dirty="0"/>
              <a:t>Manganeso</a:t>
            </a:r>
            <a:r>
              <a:rPr sz="4400" spc="-75" dirty="0"/>
              <a:t> </a:t>
            </a:r>
            <a:r>
              <a:rPr sz="4400" spc="-5" dirty="0"/>
              <a:t>(Mn)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059941" y="1621664"/>
            <a:ext cx="24415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32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síntomas</a:t>
            </a:r>
            <a:endParaRPr sz="3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0" y="3281553"/>
            <a:ext cx="63919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2014855" algn="l"/>
                <a:tab pos="2835275" algn="l"/>
                <a:tab pos="3688715" algn="l"/>
                <a:tab pos="5010150" algn="l"/>
              </a:tabLst>
            </a:pP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aparecen	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en	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las	hojas	medias,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9941" y="2793873"/>
            <a:ext cx="807402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 algn="r">
              <a:spcBef>
                <a:spcPts val="105"/>
              </a:spcBef>
              <a:tabLst>
                <a:tab pos="1132205" algn="l"/>
                <a:tab pos="3268979" algn="l"/>
                <a:tab pos="4251960" algn="l"/>
                <a:tab pos="6683375" algn="l"/>
              </a:tabLst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Los	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síntomas	de	deficiencia	pueden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  <a:p>
            <a:pPr marR="5080" algn="r">
              <a:tabLst>
                <a:tab pos="996315" algn="l"/>
              </a:tabLst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por	la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3768928"/>
            <a:ext cx="8074025" cy="2172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preferencia</a:t>
            </a:r>
            <a:r>
              <a:rPr sz="3200" spc="-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spc="-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transporte.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60"/>
              </a:spcBef>
            </a:pPr>
            <a:endParaRPr sz="4000">
              <a:solidFill>
                <a:prstClr val="black"/>
              </a:solidFill>
              <a:latin typeface="Segoe UI"/>
              <a:cs typeface="Segoe UI"/>
            </a:endParaRPr>
          </a:p>
          <a:p>
            <a:pPr marL="12700" marR="5080">
              <a:tabLst>
                <a:tab pos="638810" algn="l"/>
                <a:tab pos="2675255" algn="l"/>
                <a:tab pos="3539490" algn="l"/>
                <a:tab pos="5076190" algn="l"/>
                <a:tab pos="7377430" algn="l"/>
              </a:tabLst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Se	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m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an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i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fies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t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	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un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	</a:t>
            </a:r>
            <a:r>
              <a:rPr sz="3200" spc="-20" dirty="0">
                <a:solidFill>
                  <a:srgbClr val="FFFFFF"/>
                </a:solidFill>
                <a:latin typeface="Segoe UI"/>
                <a:cs typeface="Segoe UI"/>
              </a:rPr>
              <a:t>c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lo</a:t>
            </a:r>
            <a:r>
              <a:rPr sz="3200" spc="-40" dirty="0">
                <a:solidFill>
                  <a:srgbClr val="FFFFFF"/>
                </a:solidFill>
                <a:latin typeface="Segoe UI"/>
                <a:cs typeface="Segoe UI"/>
              </a:rPr>
              <a:t>r</a:t>
            </a:r>
            <a:r>
              <a:rPr sz="3200" spc="-20" dirty="0">
                <a:solidFill>
                  <a:srgbClr val="FFFFFF"/>
                </a:solidFill>
                <a:latin typeface="Segoe UI"/>
                <a:cs typeface="Segoe UI"/>
              </a:rPr>
              <a:t>o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si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s	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in</a:t>
            </a:r>
            <a:r>
              <a:rPr sz="3200" spc="-30" dirty="0">
                <a:solidFill>
                  <a:srgbClr val="FFFFFF"/>
                </a:solidFill>
                <a:latin typeface="Segoe UI"/>
                <a:cs typeface="Segoe UI"/>
              </a:rPr>
              <a:t>t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er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n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</a:t>
            </a:r>
            <a:r>
              <a:rPr sz="3200" spc="130" dirty="0">
                <a:solidFill>
                  <a:srgbClr val="FFFFFF"/>
                </a:solidFill>
                <a:latin typeface="Segoe UI"/>
                <a:cs typeface="Segoe UI"/>
              </a:rPr>
              <a:t>r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vial,	que  puede llegar</a:t>
            </a:r>
            <a:r>
              <a:rPr sz="32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32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necrosarse.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494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7267" y="765048"/>
            <a:ext cx="5833872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9252" y="483235"/>
            <a:ext cx="43357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spc="-5" dirty="0"/>
              <a:t>Molibdeno</a:t>
            </a:r>
            <a:r>
              <a:rPr sz="4400" spc="-70" dirty="0"/>
              <a:t> </a:t>
            </a:r>
            <a:r>
              <a:rPr sz="4400" spc="-10" dirty="0"/>
              <a:t>(Mo)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059940" y="1621664"/>
            <a:ext cx="7974330" cy="36837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32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síntomas</a:t>
            </a:r>
            <a:endParaRPr sz="3200">
              <a:solidFill>
                <a:prstClr val="black"/>
              </a:solidFill>
              <a:latin typeface="Arial MT"/>
              <a:cs typeface="Arial MT"/>
            </a:endParaRPr>
          </a:p>
          <a:p>
            <a:pPr>
              <a:spcBef>
                <a:spcPts val="40"/>
              </a:spcBef>
            </a:pPr>
            <a:endParaRPr sz="4650">
              <a:solidFill>
                <a:prstClr val="black"/>
              </a:solidFill>
              <a:latin typeface="Arial MT"/>
              <a:cs typeface="Arial MT"/>
            </a:endParaRPr>
          </a:p>
          <a:p>
            <a:pPr marL="12700" marR="5080">
              <a:tabLst>
                <a:tab pos="4195445" algn="l"/>
              </a:tabLst>
            </a:pP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Resulta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raro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encontrar	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deficiencia,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pero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es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común la clorosis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parcial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o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total.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Los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síntomas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varían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 una especie a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otro, pero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generalmente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aparecen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primero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en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las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hojas </a:t>
            </a:r>
            <a:r>
              <a:rPr sz="3200" spc="-869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adultas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lentamente</a:t>
            </a:r>
            <a:r>
              <a:rPr sz="32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en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32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hojas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jóvenes.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7490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4012" y="836675"/>
            <a:ext cx="5814059" cy="51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8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15590" y="2105405"/>
            <a:ext cx="6959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80" dirty="0"/>
              <a:t>Taller</a:t>
            </a:r>
            <a:r>
              <a:rPr sz="5400" spc="-50" dirty="0"/>
              <a:t> </a:t>
            </a:r>
            <a:r>
              <a:rPr sz="5400" spc="-5" dirty="0"/>
              <a:t>de</a:t>
            </a:r>
            <a:r>
              <a:rPr sz="5400" spc="-45" dirty="0"/>
              <a:t> </a:t>
            </a:r>
            <a:r>
              <a:rPr sz="5400" spc="-5" dirty="0"/>
              <a:t>Formulación</a:t>
            </a:r>
            <a:endParaRPr sz="5400"/>
          </a:p>
        </p:txBody>
      </p:sp>
      <p:sp>
        <p:nvSpPr>
          <p:cNvPr id="7" name="object 7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5931" y="3722192"/>
            <a:ext cx="2863723" cy="85831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Entrada de lápiz 2"/>
              <p14:cNvContentPartPr/>
              <p14:nvPr/>
            </p14:nvContentPartPr>
            <p14:xfrm>
              <a:off x="9836868" y="1426934"/>
              <a:ext cx="1520280" cy="1739880"/>
            </p14:xfrm>
          </p:contentPart>
        </mc:Choice>
        <mc:Fallback>
          <p:pic>
            <p:nvPicPr>
              <p:cNvPr id="3" name="Entrada de lápiz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24988" y="1415054"/>
                <a:ext cx="1544040" cy="176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Entrada de lápiz 8"/>
              <p14:cNvContentPartPr/>
              <p14:nvPr/>
            </p14:nvContentPartPr>
            <p14:xfrm>
              <a:off x="859908" y="405974"/>
              <a:ext cx="5136480" cy="1629720"/>
            </p14:xfrm>
          </p:contentPart>
        </mc:Choice>
        <mc:Fallback>
          <p:pic>
            <p:nvPicPr>
              <p:cNvPr id="9" name="Entrada de lápiz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8028" y="394094"/>
                <a:ext cx="5160240" cy="165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86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https://lh3.googleusercontent.com/Piijyi5k27F94MXf6xVToV6vBNcIokvbhXoLI5AMr_ZIOPvXn2wSuY2IVja0uDkToFVqy2dTRhsZbRZsO6IGYk85w3IqZY3seNf-eetp6bqUOlaIla_2mVzOYqpzgYQsmSp_bwX8zjscfrE1gy2DJeXBoDSh0Nwn_Se9fKgOkofaSbnNQiJoCPq_3VKqkYxtIhBqadD268_smWrLfwQp-0d5Q6c5gbTckQ0Gv46RJlnSUHzayW_ZzU_2muGfu0rO3rfcWYEaqFmO0UgAplip40Vxn-YS-QvGve0_-ulshtA-IghXG2ssNWdruQWAS4eFzOL0_LsL3chBjO8u5a9PqQaFohrv1RrwRbq92SP7gUichmqerDzgma_GGafaoKc7RxMJ2CQ8_kpf-FtKmt4YrzpkA4zBUKMrfqlU2FH20RSEeHjT4onYh_TOCiUg-MQ6JllVHuRLtcy1jnfKaU3YmttBncG6JGwqQcu3t2TXA9ZziFjMQwhvTaAXsnDNlOb83rsbHdJS_KSYDf9n0zGKwuKCKt0ctQoJSySVNb5K1OgYVLavAzWUx64GGtcarAofgPenkes1xr2L3KumUfOGxTz5kz_1dQoWisGPucAW-9G1PGXNV4mUZj4DOUfajSPfjs_dXzmOSHVlQsJ6LXK0GobYpaUdoJZwPcTgKo8zp8XRi7ddsmMocBAYUfBAsYlJqNmm9ML0I3_Xyp84_ijV9Toojhp9udmrdXTVGS19FyhiURz7UPgKTSK36K1Xmw20WM097Up-gZ6vH5tbgiU2ebnv2hgW8ccGZEJLhYqHihVKoN5ySXYth4ejEfuZpFa7ePeflS_LT1RfGtldW7AFJ8KDKpoLkhfMKefCI6L6qiCCpvRTr4bFFdUV8aezz26yVhPblg1JFjtTELdkfEyVZk-C8Wf4wrnIZI4zCMKPWKgvJqdE3g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4653" cy="44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ZkbFNyhPisWqMTeFAdE7FAWzQjR2lkQnqKKY0wg6sdYL8UpcqtqabtWWKHl3n2aaSlDvuk5oFWk8c1EyEa-tESsxjDSQTaoM5VZSWRwe3KUSeDc7y6wuTVMLQbglRtwZTL6_uHnaQfZc6FC3zPECXHmMD5U6Mo76YWl6z3KQ880h7nYJSZLIOgwCptDqG7U879qHmctzntUGxwFHDqY9lpp4K04lofPhRO7sa5kBKRiIkfzqCAgd45Z8B74Sqmfimkh6ZZ9AhF4ssze94RWPdfPP-XzGhhLfpWkYf4jUu5RRP9FTdglfNcDvsmEpBbOgeSTTmI8yCqVIBtvCXM5ZPiZRgoNu46v0j8bwtVQ83skU0QJv4pBu7nOir_nqxcImeqZutS7_6jGKxCc52WiOcRG5dtxfWOhBxGaOWjW0Pj5KpPbVbteAzeKmRKNU3wc4JcyO02ZM_MTYPpTJe6sMsdGt4atNF1GQrJ_UHd6RCdnx0yPcM7Kw8SgbdnSIS6MxCg9dHl2uP5WMPBQe-_xW0xME7t3K3izRqrZ9DfmabpBAS16hBcSRyKQhnuZ-Sw0LdRzOCpDQVKt4gs6Bc9qbtyj2pucofFhuteOB9gOEInSIaE31-ZCpHB-Jc-mgClzDJ464e254gUhuqI5FNe0VPPUhZC7mBowpIflOV7IjpTfoVA-a7DE2JLfy75uaLOVO90yzD_rNALHJKcdc-c654_r8hsgKSAhB1yr1h9TReNWy-ZL48XF35LigWJXC8GQgrceQW71AGw4dRwZz5QSBovwc5hH6HsmWbOA-P8U9Yw-vamYPB3wW7_mqYPUeIhGgDuZJ8qcFnBiANjr78-KxEGs0E_0nelbF-4Q-A57uRDCXiBDXVIMZnSARBQu7dK05uxePiGmZ2V7IKHE2gfdSCQNm51NkgOXKfZxKvp7Zsso8oPtmUw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788" y="2464174"/>
            <a:ext cx="3297041" cy="439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H0U6AGcJTnY82R-lDNI2yeLOiKN2MuN3c83Eff-wDaiKBOj31ztD2F0RTMsE1D-T3TlLEMLLngsUXwQwz5ElFqf4uoyrJv4hr5bwvw-OKrpf89WnLJ6Fz9LvRhHKOGMUfm3hnKcGlMssFWuzv8T-kGEkuZrPGCGC9w4DdoB0vv2ZAehjnQaLoSVgyoZMANfYxapb5xfOW8Ko5ZB6k13iQFnzXCYKBsXTtQTEv3SQHFNsdh3Yv7ioOpWm_gzXt42HAwCBNNtcpqm4nF1utJ6I5VIAQcNf6VrWXqGqFb-NciZWrvvktR5dyrZ8dQjwR-hhw8Gw6LGClT_I7YH_pOEYPo-MA0Zq4082uTSoWXuPxFKOA__W_zFHt-03xziNxC9QDOqLrbyP7YVPozNIE7ZsQ5NfbCPm87zkunRDcQ815q2RCYREszzeqMiaRrPiXmjfg5QHdAW4-5Tm9O7Ry_QgKwz3tpIzmpl_JAMbBXFCsslVl3nC2UMIej8YzsPZB_j1fnK93mClzkORS8zug5ju7GZ_fHr4QilW6vXw-MNEVk5fv7BgNbpsT4A9RlYW1r7jYveAA-6QgPQipNa223RCWPV193EoiMl7fIUaLnH9wmz7eYGiVmTjIEc2OEAgw07nFj1K4877yxx0ZfgllX7Pdw2ly7fKeYuTOU43aez_GvQwXDeFf8fBaiTQLMtKm956WE1tJ9vyYD521ykVKQhqyNVMtT4wbBAHtbGxvDvGoaMIFXAKzIDhAnpiVHfapCR-PEk5JI9u4BmIYny7Jpq1pGuut4XoVEdRLKw4OVfsWf6JA1nOqjjeLOvqZHu1JrSW9CDE89m--9lntxxDAgin-0DTLzI8YVb7PtXLXtOg9rogjvxCRZyVmXHoTELLjzqjomwQLgiPW1tj7zafwrJaD4PdwEa6jSOLeFZHeTRcFCnB0lBOmQ=w493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964" y="0"/>
            <a:ext cx="3344653" cy="44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4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https://lh3.googleusercontent.com/GmPoPJQf7efhAoo7fIwYHWxBvLT4nH4woez89EKQdy5qPZKBsfyRP_1qg6IUBVPKpnFvZhuFySnuF3-aejBfVWKI6Xf4RS-VEjH3lzX6fS5S97d9t7S8CxHEUCdToSemVrHx8fJOlDF46tfqB2in-cwaVJPwPnz8MG8CqdHFDrTvGpQMjQGOoYnPddeIG-YbEwfHHJtwesIRGYt4syg0gcYCYlemAVPM6mMsCUKHuqbGvj1yHydcdF_DWOIywoi3N47BS4yaQkE9CcLFGXysRfRswspm8hng5EQ8nJtYE1YofXfnf2J4Ctu0AlNNQ_F_uG50alE0a4PGNF-YCWCF3wCBgpWjaQ_pOD_SGXrblccWAEx9OA0DoIf1W-PBWJiqvToihYtSUMncG6YR_NxBPLQZBy26D97yeZLFAOfsOz3D3ptR-jo9xq2RtgxGfyoVKILGVW14krbUA7oKsF7oxsol3_JrYQdJM2BQBgXRQGcd44KdIIM6zT4cIWEj0UYCiest9cFmFIty8Sh1u0l8PcPiyNR352Ng8xLGUqH0l7_HGaXiCJzdYUZmvfKszfMvAEL4b8AXuRUB4_bI1XMNTRpowXuuhIScB5_zX8Kx8BvnXGAZIdX_R4peWbUM7xp-Vfpp9qEO7io_I-qbcwAtOEdaBMNardL3cM6uWUs8vr_bwLa03fn_0_bcseMkkgF2r2UybpxdhTCUD9ysUKBJBruOYgGG-D0R4Y0mgGu36PQIczeV0BuCPa3LFfl4eup8_B0ATG2RSaf4tQYukgxekbCb8hVPAVC06XzvuH3fBx1jjO6VT7dUvtKh8dW3lnuukwebte4YdaxJEA3JFTBwM0tMR6uhKOfFWy4BPkCA6Y0w0raT4XR3PS-LqXJRnY5TlcxTXtUzjIJ8g13L33sG-eciVfmSbYoESenVvqLDa6fFBO0RFg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671"/>
            <a:ext cx="3514904" cy="468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KLUGwC-eZRmWwx3SPhWdm8r0Zl7GjWtF3ZkxpkTu2pxhMDgjl89DLJ1bzoFtHy0GgHZLhYq1MNPaPS58YhH5IYybaBSRvHAuk_iiw8xeQIOqtruhydGrhWt8pauKHsJgLuLG8tyJ0dbg-0YleeCZV8Nzfj0zg_soJl_SW59_TBiiosM663IeuXi99Mq00xrsyYmCAWJVoXz0DOnN_bo0py_IJ24MFnhZBMyn8JuvkPApSFoKgNTig8cfR-EWYTuYPe-sey1hFxRrW7Y9Eyynh8DwyMj3k3ZmX78drPDKWMOgQ_kWXvT4Q_u7sVz_bVtHMkqkfFsrg-0AsiIwQBSJ0_NgGfVMUXJz2dlvGW0NfP3HES_A3wiu7k3VezoY0fKFnKd8k3q4JeheDx89f97gbXJyTOq4OIOF3-HB7MCXjfQGtgMj_n5qs3urpbmVaW-Wh3UD4CSpk2qtG23tZYdeCL9z3ZtziFMF4vRhBEXbeqlEPS3I-p7cKaaxNfiV_RWymmHMLmpYoJ5bIUcNQOlwg69wnic3Oi0xwD4qONeZhNQ7VFM8WQ-e5e2pDezZc1ZLEvh5PJ9EboX648FS4yQqnl2dNudh_BQ5dhErX5zu8G9TOk327qEUwtJCufHsck3BDezSRTNp0E7mN6DShCIFP13QJfRH7sLxp0HPmonh5mCXHeCCSKFNjjgRnKbJTzJLyRVRJU1ZSuFhhzZifqMp3TLBxU4FUntBMojcC04BpAVwfOGZIXV1zf2SQ9lAmuHk79567Up0VtekUwLzLWM3ZENxaDeibqfqYiRrIg_Z8gYRlkhr-Z4aZOTGaTNjK1SBzTJEa2cdVNz0D8AGJy3xqEThAhg07Lu23xW_k3VXVTGW4PhCXFJo-Kt5N5OSr8OkPAczeaHKWHxLWW8e2FigN6kXJPcZBFlh03eX_uf-vlazoBzZKQ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35" y="413334"/>
            <a:ext cx="3359329" cy="44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UbC7rIjCp4O4694pM8A2idW746Cbr-QXLdbRdXZeZzuvYBTqSYSJAX4YaaLDPzdj5LNUi6ngaaHj0ESeDfYzlwYUtKiKU2sxLcCBAog64tfW1l8eTAuuFcdXZoHv-lMUUU8tOPlY8PNSSwPVEil8UM4SvZ5W87IozXVI9VCQ7gxpkrksC0TXjfOmerO8wqyI7o51rqTpE6lKb_U6lOAdS0WcnLbIQhmnUPqsAyNt470jbQIQ_HVWs5KTSM2ehRypf5JWw6jEMjCjrzAio6esHpJ2IM7ELaGJKHWWUktVywqidgugOkcse_au_eV5oM_2JAB8qeF-qzEZjps6rl6a3dZsQCx_MpABrL4_ZdUxjBdIWb6jUc51pmYWSp_K_GKaOL9lvdYZES2IcglZYPha9lPgaM7B50gKgOECI4J-EswEsFTigT5zy3PU_-vrJj5Ad25IftPdXMw2TqkYjhpfidaKdWIkhwzcJCTbRYjmuPoSK1zO0kZRysqZMp4n09ANyPoimTODNO-udWNYpuzUCJmFQd8dnVUAyh-YHa82y40aXkqtqwD_Fu8zbsMzK1agmjOrDqYU_k7UrGBQx0Uebtf18tGk-VjSshhjgyfy9N2b7cBg87PyGz5_B9SGX8A2H0sp69HKKuON3w1uLP7m_xbRs_VnWiZEvsXouyxM99bIUIGb23gdcrpAQJ-ahUBcsdl2fk8azRhGbXdJvxltZ6CSlpGRqw_koPd1w_woJhToB2LRVLkFujJWb3SOudRAuSXFOk1bb7nj5FiExByK6pdYT85y4Tzh1dcWKNOpCoB5J__DzQwy-zIbHtbbsk1_M4Zgx1qqhx2-ART46PN1wlRdIesWHFfzhA0Nk9YPdzVOI85AxARDcA7EgqKK0svE3YQkyRcc7xAHoDothgcuMYJyVKqxKB6RlbOP3CEUfMEyM1NDog=w493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45" y="291821"/>
            <a:ext cx="3450510" cy="459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https://lh3.googleusercontent.com/dhxLkFG7tXA0uhJboHMaEoQ4nXKHCO0NBsh1mwQh6AzRRmutDtcV2GC8jOGyxyHYNG6Zyv95FEp6ZI8gY-zsPbGe_IjQ0pcNqIypT_R0FzKMSpaI3z8iVfLH11wtecvkljZh1ADLJ3MpDBkpsd1TfmN0i2DEaqaAd3pCyj6ERTEbKmyN4_wtZvQUR3_y2gwvY8MvjNlSzW35oyaaiPLMbbkinZgJZuyWgNyUc9rxk9BqHD9Bzf5RUW9krVu7JBhpAnz1EtabKgNQgYXvSPP9mEdh5Vx3AEJMmJfANK97voxnXsSBVyozq_6IEMl9W6mc4PnJGI_QiSQ0D_0ghBA1dTRpCj7g1-tKuXMw10EDM7GUaGBizuKjU3l-Znlr2pxOTxpNZyXSz0V48nLwaNGz-uatk-7_HLPQt4jSeExzAdwZqmyHflNTcArVB2I5PJLb5cvhFBFbRGU9abIW4OFgUEPL5ZyKmUVtOmYpQ6Cme4wZNpElBmTe-5xvuUq_wrkapzsmER91r_DnOWuxzu7GjdpVYDj0Wl-EiA6w19xvyvJv_-glnji6MQUZWRaTR58EKNWl-0gVDIKVIokBHvyLJuq8_3osjohX33dVvY8WZn1c_bcqvHdrtZFHRkacprrK5_-lSGiURtvbac7cl0PBBfRkciOV_5NknN8snxdx_83EFOsZN3PNiXnsDZ13Z2Gg_Yc9F8XpQAJKFLckAtvEsKDcek2Mji1D5y9gQO4MCMHFOfLNA_N7-ktalt9ajTRYrh3i2exedoe8pTSF53q0-RKNWwWIbJMNlBZeTTXJ-f7rlj8xKZC-l-SwJrOeBRj7csLt8RJJQHs3MPvK_8_a9JHjpT9W_CapghVlh2rHWJv_c3mHaUTCcWHNLVZwVGIhz2_dj_ic8NrkWvievzjFHM5VdUMl2Pjp2F07V9B9XymyUdYPMA=w876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1" y="835506"/>
            <a:ext cx="6441596" cy="48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DvG35DmVXEwqiDWEVq4id1A1rFFK4nVRF_RQy0iJsCXxkkGw5844l-PvWJuxt1M74HyWEJlejfKr72AlhHGABEZoM-qHLBPOMlnFWoW8IRIkXw_-SRVw8t0KDD6cqTM-hDtBDmfcSK_-YYneJvkG-OzS_vYTKLUGo2tHuTUYkPvsKT8TbDvRMeN2NK8NKfzlS9WwXNJQT9YjQA24kEQC1ueNiHEZX5-5IQmBYIc_G-d17XsuXs3qr_Qe0QildNhNAotSW458EWkJjYHGDZiLQc0ea6WwFE9B0Y4e6ANGH8kX6uTFlrNn3OKSIN2Eq9dtda-u2Mkt-JLdmIltQnOkJBZ8rg3kJbd6MQO_4KxOpoAdia7FKZJEkrrHaQfm-npZssgFJNw6gQvB6JDETIUGplpzgBqEIL0Pl2WqDvAbuz4MPg6mKbfrYXWcfBcp7ThonMdIumYSg3DMT0WceBLAooYRtpmW_L5OAaSLHMSVDPLzIlTy2DGuAWUH7fvESnSnQPf-VhXq7OiXxeJru7PJcQSp2adifpwsOjSUbiqxNdo3GzSRfeAVdDOMz51vOvEHcJkT4GcUJweu51AhlJlcNtq0C9D_d2xig3ByMGh6s5aD2H0Brg8tTBIPDB2JlEwsKmTSDbMoMpaWz8SoHJbRvO_LPCqrIkOF81hBGXzM9qH1clIYL9F22KDARTdv0T6uPryB4gRo6Wz12Ie3zGhEfFbDxA5o1LhnFBj0TifmWPwAi0rn-hvNXQOh0fLOyoMY72nfFZyV4qKsFCMZDcgUhd-CiIhuHxXPrsWWZt5MgU66aCrS4GMkriCZTabmIdaqd1tHOUOmF-lJBIzCw5IKtWtjScCKVLMaqcVkmnHiDWP0tb07Qpe7dcFf4WjZOe22N27v6OKU_PdLsLoyt5X0H9OaOlweowLhzmxII655crCBBJ8YNQ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50" y="997439"/>
            <a:ext cx="3601235" cy="47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D5CFE50-2C60-0716-3B92-E9FE6999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E17A639-4D46-1859-FC9E-1AF5CDBCC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0A201C9-553B-EE0C-A591-D5F00357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https://lh3.googleusercontent.com/F69LYUpR82QJU6UUxIJ7i9PR4IVf8L-QTyRT0wYXy5EjeZKpGS8kcN1vjSlPYrc_oKXHB2dZZncKqUg5jisFxHF5yLPip65J8IsP6Q-zNFLRpLxoe5EvfR-2Z3BMcQMdIIAXohLqie2jh5Tiap8JMwMbvprCQ4bOCfxhABfnROh5RFKQJJUD8pkSaAzk9UCmBUdjT1FteK3s5UL1vfD-gGnhKhCn06lFqbFIRStjRRLwcSBoCgpvjr3Z4ohmpTGhzg4o_v2jdAnrlrFHb_sJc87AyvIsP6aiZjy3dqGmGqMR6FF_5dhS0HSooec3Adon5RuPICOv7-UFDqX_BZKYSlZpwkORQGt_KvbTmdb58cMKwGe0rxSdgyrE53HHoz5TKD_3GrqqAlpjJmdBShHHBN5TxotMJXqhKWTiHMBKNuHsH_F5UPmvV5tXekAc-12cNoW1SZz-NB5D3-kFvB4OawDq3Blr_S-xsJqhHrMMJvEW5yAjCJGPynssD4LFLQsOpm8RMCnaXS3cSaYJGhRxG6CAS4uWy_xSA5yeI6Ws7IdR6P9bgS4mWkvItSNY-RmSVivKQgRA7bGbx8G3zy-aT6XElus100z3bnU9v5_HIEtfzn6m5y6dTymOW4m9c3QJJt0pEYuUDYMscmMcl9SxugiVSvRfa2NwY8Oh_78BEU1A8kL0B_PnTEi9mCXrSrTdtQiSUAiUFiJrR7Fbp9jEKO-Wi8m2UgvLimCQuNNgc-v9eZ57Y_4JezaXL8YQNenVno4-LN1olf9S2fh_P9ONN7foaCWU9dy-L0IsSvRQ3RjMsjvYhqkMSRN2zwOUIS6Luk7YPKroNM7WvmEJkOSgfq0jaIDef8U-zxInow5FMt9YnDxXk9_Hw5l20jhMFVjLbgpjLfG2XIit3cjAv-_BzxFU_xmc78VEDCFBjiRH6m_PLO2YLg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0" y="748303"/>
            <a:ext cx="4042938" cy="538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EMnY2r8u_9bAutksLbU_jx-fQZrS_hNNoJl1eQ7DYeMibyh0oBVaCco9ocNILGPSWEDW0tntEFsVf6p4dHXzky5ydtvo1-lHoef1eaiUBrN97tQzYVPhpBCbGXyAblXi_wWx_W7OxpwF1ZHenTXpTPeRw_WutaU9b7QE0CUXSdNO_OrEyW5Kxhzk5soWmCcARu69jAWQOujqbT8zUW23Fzz9PEwzWZuIzhdqLTF5Ar4jGLyAwWGGwSgIcuEaA2EFEcVOF9hi-LqmLNHwsjhX9fxVHkKRYgwt3v97PPZs06Jbk07hTUHgnJLoKoi9FdDlYWZVeWgH8pklk2WaRYPtSaqczGyNFxbQ-DhgIGhAeTxJYVzeUaQ9Tx5RtdVnbaNYQWZB6hbxdoWsAsnBGL3b3b4yQnDqai30lR05dM66Plx_tnGV87-YFrZYHji92mbxUyRwhw4jWTiwnykAUPkO5mzQugux_ideFuK4PYjD_oDSVdKZ82LvfGCEeGtaAgE3Qjpbm5PDlhijdEsDO5B08-eIVssID8fYOlT6JOVy7ZiIxtuaZr77CbK4nt2QWCL-i5WProNBfmjiMlfZ1puGjR-VuRF789E5_FGYeNgMLd9XihMZtAkS10WN2_SRqAIlaXgZkb-mWHAhP70DInh31S3r0dqAb8jrX3igFH5KgvjCTk1T1oy8NfOH6xvEh5O_ZrEUPpI06LP2YkGkrnp5izgXISsKNrGo8gkmKmS65VARqueAjGn18NWrXoK33rqR9NGinFiaqt-T4r1LnQ9i7Ya22Eaqo-6GcK00lKIvHh-AHiOosE74vCK49ylahECHbFBx4jpmm_cHFo0kQ9e-7lEEHqWZp9XFfKeYwamryb8pTwE59vjp6fQLJl6tIt2MkOPlT4Ckl6rEyWnCL4JlheI2JSN_ZiiucYgfI3GBysEB28Drxg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84" y="748303"/>
            <a:ext cx="3902298" cy="52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46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https://lh3.googleusercontent.com/sIfLrwd6t1p00UkeFaY1ZaswxULVixHcBAk7s2rqMtmyYgNVhDzhbscwmMLoQvx0areh_mwsPlZRznVLTa8aeqtt31sFAKNpkBJhg56io_Cdhx3F0y-V9wciNeGg2d6nUROiTvfUQX2GgmI7WwHk71YEeb9c2w1dBlAEDcC2Bd0Hg_TOnFD8yJfTR4QgU16h6APYgDGs7ooiU1AR8oKz0k61kggb_hDEvHMPyUHvW4TPZ-kEdIEkR0dxKrL-cBBu3EH_-6OZdugkAKcw79FY2p_eWJmKFy5vpWYREGTXxw22aWVhLGzFvMSn8OWBQT8ZDb6fL2Zt5D39ek5t1t8LRhttLPjjcH87Hn0edZ-iQiLhZYh7UBoV5zBOlRyTfuGFiTxNROVBZaRulGBl4Mc5fqJMXTbxazLxIdDQwE1VHBJBs9y47-DQ1f4LvzdfiIkXAArj0zh7WIivwe06VHyoa88wCJS_yntswwUWr4qgG4Fe4A4G8X_6ThalYty4rYtxYRCKpvx1o5lLqAWNYDcTq_T69qqfvH0OFhE7IsIzbig6tVo9TdkmiWl3FfiBQcw7Oy2IJSeT6xFqpUjRhqHZeJI67O9FXO3P-vW1OMRjEBSvchb0rdzAsguEo_j8HFdBL26XaWGmzOsGeVJvJl8RHGVPo7_qWI5-xUMHq143wSd1rapxBeNz0pJ7CWxbxa8HrTtQX5xB34zUeu36N3Yshe361iQht2Avo7ULZfL46EhiAxeyYjRaJ2W2HWtPzcEEysFn4pFA_ihEfirG2jt8BHrhzgyxoYRFDK77BwC5TGNiugzwb0-zvF-F3kx9ORcCLfAYxx7toz5Zfo40pynkS2grG4qwyRIgg-RHupPbwDKqM4wwj1jPqTekhkEPzzfZ_OxojMhs6vKuGiUIKEMB6_xmtigutCv3rxfNhUP6lOKUaE7-Ig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9" y="1069961"/>
            <a:ext cx="4158846" cy="554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69aL1IT2NpwGIFZDhN2xeU8nX5JRKhTPi8fv7hxYfKKsSluwyxk_gXklDHrPMxadDrN71F3ZLGf1Yd86w0oKZjJ8BMD_E0w10JmgVX2NnSsjY0mz5yPByThfg36rAYXMOF90K2xwZQQT1kv0yaCgVzcsvZ4RbeaGTu0fhtjPxVUJJefzpyXk4g4vM9LY2sGRrSiSKdZBP2sGOEiQLUPYF7ZtG9Wl_XZKsjGo3ZjO-MbFSCL56g8qQsFgxBfrtxycOVOyKlIl4FKpTMUZ2SvNLCSFaBY-Eutztu-Wfs_rZGLFuEinCK1YCsw72jJN8wbDeP1_tdW_rTW1HfTvvyIqHOo-lsr8Fb9SJn5oCnfIk5Gs3-ysMv0jJDISmV0IKOoNkH7zl9J7tVvspF2lb1_vNKXETHet5rXkXjPhea2o4vMrNlMG5rFa-OwLbSd4-Cp-u_nhVWMl8PVo8jbciXsa2Yj10ySqBVWVK3IgGkO_oh62LjYotsEr1gWfzjNRgPRUe4-oZ2H15wkTXocry1ID9H6FycYZuD5G2vxokaiJtPofk9mWXBWyM5LhhxK2m09tSoyqTruWI5TeGudDYVHe9S7F5yaGOYI-Yg5K0tjgscrvwXpNb9-61pGef_p2G4kwWm62X11ZaAsQd_7J6pIsIPAwnQ0oMVaqTxpfgwmTTl_58ukgLe8AWf4tDP6VxqnfqsSMQwwd-fz0PXhftRjj84WzEfd1EnDGvBwF1CAvHJw0xD1JcIRgVrtsXUhPowP4xes9IuS9sBzUnyCmfAGqkmNLZZwnKcD3EKzwbvTnfWjFSAsyjIxJ4PgUyQ8xwyb28AxKZQIedDB68ZLYC0FHWOOZ9lq208XDEXAyGouCPhFNzKXMZvdr4DducmWC2b_ZFIMKmuNN1KRrpJ6Ty-yTYQNpI8uGyerg4pLJpozcMg7-ZE5a4g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65" y="555893"/>
            <a:ext cx="4249000" cy="566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https://lh3.googleusercontent.com/FfAxq0yt2V8CQ9TcG8XOiTjnnjbH6UJMpqH1GSM5Sjviex1aA0FzjysupAAGs9FpwKrXw2gx5XNw3MyF3PbOzoRPBV19uf-fFmMo7upZ-4sher-UxBEy0_mjI4qPQTn0vEeh7oyVAEh723wLRMhjTN-2NAOJq3PTXr1rSkWbBN-DXi0h_hKwx9AIbOJoDsB_0v9SsJWdV11tVqanSzRBZij9gUucZIt-A5FH6Gq1CM6XI5mTbrj5Z93bk564YjEfq5zlGiLQ9VMPtTFaAejyhcye_4ooFiNRxiVGFImUzZQ5-a9SDZzaA_rfDT5xGXgwTgKStMoIh5IULPfedtwtYZh9KN4qSfetV5GfGVXHxKodtNoVETQfnVXNJtAq1LmSdlOGBId_dL4DAg4bKHXAL5Jw9JhTwhbvv2vf4eWn_5ulbyGv55lBLgd3r9mdND2y5UJasEndKT7iH9ujUr05WU86L_mboKa6Ue3xRM2TZ7p611pPueE2y6OyfYhQOuZ3qnhqD48vhT2EXHcEqqAD88Uyj7s8IAxGhqmT6zFzfWRn5Ez3pyy61pYlb51TqiB7IUHfciDEhVuqkUP7vmlhqtDCgFKPQmhyky6_MmegxWsNPBXqSqddXRbQVHMhpdRxQhpE_ac8QX3gLw7wIBroeKpPpPzOV11oOA3icc33trynROJyC9la90-pIV_KNDFzu_4nrHGF25cetrVb0GgphYG8TkCDyZQRUSVvV2DpXCCN33473L-y5wdFEDzedF8ERQWrFsTFYqD1mpHCOoCi7RUlB3p7qsAN5A2cWNPz3MULXm6ttD-mla7BwaK6SpVPCGZIfBi3qXqRQ1rrgFISY24FdaUP9CalWYZKlASnNxl79FIZivB1mQuSS82wLG-u6hrSMh8xsgQ_sWrMMKtmiX9EiwMMqxKVMgNmDNUG4AzU9vxqFQ=w876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9" y="1060885"/>
            <a:ext cx="4764155" cy="357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GLRL5-l_OpuI31Fc89OuySXeFeDK6yWBK2VsCz9TeJYlgTbLp9Oq4XeXIGS552a69xVvpAgRUnEq0NPccBCk2zK9ZnbHYIsVrIEr1OGmbqiFt-6nEwjSI0ss5LTWU4rcXMmtshl0tInA5KDREWz2KK_Y0Vml5i-8l_0nFbVZqKspJ4Vmdu03P8wiMCACIFRPsP5Rj8uqiE-P9t_vQvygnU3pcs4ZQATw5TT4QN06JJNWo9TR1N8p8AXK1YBSwmJy7l_ePkZfJydE3PJNRNtuchbJuv0SDCL2RuJ1Y9810dw3fA8z6Zk3hkyY2vJkoCGD988rjpYT6hIfWVktGi07Xdr4xdRXW-K1E-kp-BxGyzDC7amCwTTuVm0cCT_RP8PcUlhKRHVmmgFPPHWMGVrrMUQZbBvZ7XG-2TTQ-Y8djAmEjix2_9krbfBMjZXpvFrWXzAYpVrK-8lRzXypEvCLzVn0OagfbkG4fvpEtA6Vey58jaj3oY8GM3TVoYfxyj2MpJ6F-y2c19XwxBRy_A-sD2zEU7t3MgAm3C3eXXAAJ0zs86n1QpbWZhIAQhLUVb-KKnslOPR-hVogCQ4IYZ3x7MjW5DZTR4e5WK8tFrZya1AIAe7sgj17_AsmrIzpuyR-sNzGGrUuWkMOMrXRj1vkHZl1pMTjyq75Aa68j9Ehpk7FnMpTmjZ5_itnRaNmV7aKhm6zmEyFN_aZiM7MupiRWFcTK2pt2XqF2RWVk4HZXg1EeDzFqOVYld-a_9giwwPYTG8tROIezzhO91dxJRavjjz7Or7D-59Y6vTFpKhmFIneL36W4btmezb8s4uYmDWwp35kSpNJtJt6PyjuTfaweaQmtFRmbXOeoOMnRn-v_dyL1pvMZIN6sTheTYviLcGunhm5uwrVWxQwZlv6K0yRduA6rUbIYpPMLqvMAg8taUb1Sj9p7Q=w876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12" y="555893"/>
            <a:ext cx="5639918" cy="42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3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https://lh3.googleusercontent.com/NwprPvkkzsKEH9JS7CZGzXM2Yir0AvWhYa26I4j2X3YHaBu-CKjka5rcUf70SeGDpVL7CrSrB207KJlaM85yBCujoxM90bTw6hRWJG87HiyMr1VScuToZTR6i32LSWpuqN_vSXlnmGDgtI9UmXUEkQwtwH0zM1DYOVrVotPBqzdX4-oDysqjD_eOkjUmZthrez_9y-MYKwRXFVc1oCnYn-lJeYj_QXoJUXXk4dj5Vw_gM0vZmhDhlX70MV6HOkQ10rheUup7c6WIB0NZ9cg6VPd6WdfFBoJtsMKYcZOLU7qggVqUEEVoQe3xqt5fhPtE9w0GG1XYEhEr1cymzPI-ygW36pLC4CJCamMzCbEcgMC47giu_fQFJ3KJTL8p_5Mr58gGL3FmYnLteAVF-HRIsajaOL0Oz4VpjdMsTOVB1O_JKKFDYK0S_MscroVTDO1rDgTmAVkNuN86IoGHiwtci0SG31TDt4iaDkj3KxncQWDAwZrEKyZ3s79DHpfGPIh-f_CqfVyCIlN9XIDkjtImfb4xy5O-aKaiXYvwyCbOng-e2KFoHw_4oLu4vd2UKJ-W4ciumu3jYoC-2vmqZN1lu25hMsVnE1y2oWFKwGP6MBw1OapBUxWGT9Kkutq5cPPGrPxJiUgMZlVjK7KGD0hZbA8Kd7WXrPL4oRdNpuE9kkHynd_g0C4NvQTtOgzyx2mTyouFl9ZwgapplFO_5LoUZxmBEEa3AkiGGb7WmWzSc2Fohm9syvJwOuYZ-bBGV3JO8QN_T0YClnr2iWcMsFM7fK_ZzUtj6FudVzZxmxIDz-_lFY5VuDqQzdW1JlTkgKrO89NL9SuqH2Q0wPJQBB2IgTEs6iMAzbbfdopvWv-z5ClkMKV0lAFeWNmGZc6UpvguuPQ_xVuS88vUVCpyMRcghyhKaKheGLjkW9ehvCrVmoLoLHhhMw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06" y="963525"/>
            <a:ext cx="3360357" cy="44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3.googleusercontent.com/Tad_I0AZ2vNbVe6aF-LxTI2S4NyhKBkcjvZ7AtBgrV1sV842f3yv6VKI13RAQQ1iXXp7peuQ7-J1fM1SRXbtcom5neW6IzgGAP59KhB7_nIO5YIxeTlcpGSYL_oRcvalQKY9KytqzPpYc2NqAoDl_S70hGVhi4OkKvcYdtW4waJwfaUugk79eHQbPxktE4a7hn43Rj--GvYUhi72TFU9aymYo2igWyLBPt8UGXwUnyt_nc4gNm6sD5-mF80nN8odxAd0IYHKRsa77t_fK0zM7lamxIrSlyTId1lTXWdCeOEDQtWirIZu3jmnJ-O0F_Gbk-mr2sp3Sy4Wy0TPjSlolm0km4rxdLzZ-qdzs8z1G3ExkHjcsfegoVdwS5JGdAb97peHwYnwX6BPLSRNumlL7oDP0rf9TheUs7DjwUIHCH6oBnVdrg0mGXYsVDUt7BF0lnrsIbYPvxhtIygdRJoIXRf4--by7xHtic5wrShS-sxiYt1JeLKTLejfGjprP7HjnBIQe96yo8oWrrHP_ZZnWu8wmTfrNbcOtfKuDD-nLHc7Nsf-bVPmZP027qZG3rA2rDiqiR5ZMWLtM3HVj35fIupXUaSe_YqFq0xoR9nJS3ZiJNcyih_sp4X4iBtsCPaj0z9DWs2sqmnqMWEVo_xYq4sWn8UNczasF_oFtN8qEe4GCvQvHKqYjMMtxPynRyKaVaEoOhqNZFzA-g7U9mLJDe0DavrD4JL3DaptnluJ5BwyeKRcwBPpAgoBXRZIoLbYyJst-V45xMyu4PSqD43zIhDbCJ7NrOnCTeefxUWyEG1sYaAgXlu_cniMFrs417AF7Szc-8K9YJZ2gACdvgG-l56JRUsPflBDsKPmBQlYyYYjre89Gu1cXYRsWvtwI-qXrUTkGiN7fi5xPEpA_MktKB3No4I-YM4Aun0DBPTMDKeqkz5yTg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69" y="1508929"/>
            <a:ext cx="3472489" cy="462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3.googleusercontent.com/MZWIY_qIs-uwxCWaYysUpfyEl8ZTpdpWi5m3D6k1KTYUHXOpXyWk32fQtugp3C4lDnuadFhHs0nlAC43ai1QCjeKeJUlrpB21So9ReQVSPEq0Q_imKMqy50Q1DdbqTtnMSjmVOqCzNPFZTD2RPvyMpQgRUqhYIO4hbCCAL-uihqkMafBCkmXZv8ad7DxHh7ScuFuzNA0fLRhfmZv8Rnj4l0iQZx8rKoXFGGsxc6ionCY82933JzTJ7um8pXQXV36PSkleQKDpfL-zsK033bNi9MJmQgGExRDtnXFA8UzKHikSpTFlAhfbZH4ZRItThdwFP-EkVNnovkPsnstyCq3Ix-mlGxD9jO7GmpbYWL5LizhtfBIYGioxCyJ1QP5Z5dTbGFksAam8sE6MSPhzA8pj00ChwhPipSs7TNNBhTN8M5thVoYDDv0xRZ-O4rYa3HzUGe7y-KwOCtiVS73w4qFRWayzGuTVQiS0s-hKreZGRHZOnkwgAHitnh0788DemxX4tvwgjyjO1ijeG_Qq1UERh1nHjyQnxPtab6l0Y_I0A8xHnAjraysOj1CuwbKH3t9kG8S_mTv9kXBOaflK5Z-IEjsLIm79Jcn_mTY_wFp50zqUM_BXMp9IUKw8UlEkQJn964ytgUGK1UdSS5WdL_kDrLSq6bX_Uj1U3CfPUBaw_ztNd6oIlBgGguLahnlLYGaiGyw5TfoOmZz7jqMlVc78X1u7wRaZxMYNdBtlTdhnUtMM9LIMB5wpQWy3yvkTvZ2jQ_CE0jWECupUnzjpWzdN7M99A91evc8_RVJafcXMIXdCZ0JyylV_JnGcyCrAumVqkGApu_VNwh0Y-tPiT3PsDv3_iUhQGXNEE-MVnpEYG2qFtjmZR3gAtz29pcbAuTrwONJEdSSFF_6xk4W4vceSyOFtJ-1MT0p93WEuRzEh1rvNE5iPg=w493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64" y="901522"/>
            <a:ext cx="3187343" cy="424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96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https://lh3.googleusercontent.com/mPFwosz7yRSPzhktoaa9Q3jREu5W-DHZSR3OEdKG5Ebh2r0qbgrFX-TeaGZdW8xHLDZvsDodmHq7nVxIcPDQ1aPva230okMzAsbwsrOwyz6KIS-ALvH2tUYnTMLgJPlyTQlmacthC_Gt9l600DQ2xbKusV96bxL7WRfg4vv3N6-0lkcJrRF_j57GPL8zqDBE0P3vXpHsewWFkzi7rfzshBn-a__JkghclWgz1fMLfnZLa3aeZCq8IITFtQ5A7PMYp3hLktMQz-Ed3qRhHVFrOnbevM4oGHx7GDFwT80-yBuw-s9Wkj79-7buwONHBvqBin_7eGrD00t8HEe3WPoWvk8wAIn-cQ-SfGK5L29rY-EpALE2cOfWZoClt3FtTIfA6DuTvh_vexjSCvVGCFUgQ7tBT1xXsQyOOPkQyen_Xh_81Qaau8mCYdSMcDdu-ml4YUuDYBig-OkDxNg-Zx7Ynj1Y6ZsMP-davYXrQeSKnAsINTl3CIw1AhPv_0q-Fd-gmbspzdqUoP-sKpfwszEFLt_gEpWfV05UJ1UHreOKrbZ4UFJ1v96ypBAYve1nEV6wmThX9R9hwzLwwVYkWjn-cU3xBLRDzdVtLkQiRWrbE5xRb-tqYYBq0PIqx-NbCi2kB8E9IFU-JmDWYKmHcY0G0xIyYTqeWaK6EoaVbjVy1noI9WwjksmP2QfIv-BKuhdjPa-iXRq7miif5OUUdZ3TLB4lV7ik2EsHFZeVjFXZN3tq_BNCMfxqh2_YDXJ7Vm1rrQCjsNE3YKUJotJeBJFpWgIXh-eZulSTynXh28WKi_WiJYe1MuV0NyXvxOwHMrGHCB2ddlOoRe3HE1hY9Le0c3i8gXtEEckpKsX_6i-sqDogpYC8hxRG9HeLwNNklFTlDNemT56fWJ_kR2qXqvd2V4jeI3-nJiscoYyoEt0JoyBjqcuL7g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8" y="670279"/>
            <a:ext cx="4318493" cy="575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3.googleusercontent.com/R5KuOL-exoeRDIaG-RXlPUl5zjqf_1LOA_Os9An6vDG7TW3Lly9uSP3y5TBZ9BZIaKojmwBllaOGaXl3Eep5ZywiRVf11xnf7cPgmKBe123NpnDVHqif9oCxeukf57ryM6fKtUP29vxXgm8JZAces_AsBR1BHGYFh5pMQ5zfkOvcdBWE_3xgFvAXtxuHyVedDBjGhMEFXqSZ-SubWyd0dboxN3Ukc5_TmBFT2gma7eHte7CzMVWyu7Yv3GPG8zV8BHi8_EvNzRCfQQJCOHtynNRLg20F-rQuFP-etRH4brmiCVrCN4Pk4naIaodN3QFvL8_pf-9d1-sB4IM-h0-U_4vOd6qT0QxQH5TVrSVWJje1huD2YndqkxACI99C53igl1dGebLKHatqILbTE9BKYLfao4wY77JNPzYYwaJtqMvkArqbmoQTo67l9b3PyNr1NSxuVDqP9eNu8tndrk4wZtBD6RwaBe4VsvMLsGat_0E-9YSJv5GpPmlC_wSmx90RriKjS_bQxRvrl0Mfx5w5NZTzS01jW_anpJGPJ0wSZezkPiwr-wCnM8g8kapXg_d2R4qFJCyag94DcgtNUk5OfjBRJ6kzlslvQvTnt3sb2jk4i5vwWGLzvDD6siM9PbDGu0W0h2gQPQUlMkb39sVoM45tjE9ABaX8Iv12_8VXoGx2lBjai6DGPHtG5O5eUZ330pogk89OH8HbxtUmDKEA-r71JAnK58XHCuz7QwPtuiJu2jc4A5B6F0LC7Ucn71HaPiEKrj-e_tAE14r8wFuLpWXIvzb3_dtyGsR42dwe21HnQsaj_WxgjZ5CNNRz8bYXz-FX0UIoDJyhLdiB89qs9dMpDXKIT_68xPaVIKCxUVDhNOa2HcWvGhGZT0TMwXT_j1SqHHvIqRoICUr0Bsq60sHfCDVaOZfcEn1rYNA1H6BlAHf2vQ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79" y="555893"/>
            <a:ext cx="4290811" cy="57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https://lh3.googleusercontent.com/kZWVQe5jCnKYhuypVI-5YCGVKRJrAoFcshdIhCmwJ8BPELa3YPTYcQHvtL2xh59_CciqsTed2svBek29XKkz9Azkpszv2kHUH8m-eymRxsKSM5y5MSUwx2St8Mx8acqRX5favtm1phHXUocJOWwpFqLAfjvUIzWVhCx6WAVY8h_y_FrnmfneXICxjtoE1dfywce_kn51MuExXGYA12_XGAn4LY0fD92PxaWvXxNKIqiRnhBePY4FxTre4Aw2iaocPEy_9ilSb-nNpxcJ4Nxx1J9_hSKK9aQOx0np7-W4q5rha1cT1X7fFYjAzGYAyHF0HDSwtRsD-JVQoPk-cj2OBC0jZ7mT0dN2XiD2E61wB4G3QwXiWUlMoM4xhrtnT-bGz0z1C8bXor-2P93R-FA1J2wJTC1iQSOydDTnXJ62dCQbsO-ZlJprSqhZcFpppi0YS8_KtRdMTmy1onUeicuQBCMOBu0ejY8GLNhBk3n3hL6EiXCVIVAjKf5NKH-kTaagNIf-aVMKm8CKU7ZXTCdMKqmcc8-effNSNTmjrh3trRdbRyrikomB5P3mbLaD1yiTcavI3FOt9hJjbVkESp9ruD4B_GtWw0O2o7MHHF4_Ja3MOsSxcOoL6pCUGrHORV4jzSWtb-0mBGGeYfDsyEHH66j5Sr3T4UoxKKwWWuI4gJnQZ8hEAuvJgH2Q4WDw2rmgtuFAU5N_ZIMBLRRgqwRFznUFzJflj60t0gyapBCESY1bNNtg9B2bfghZ5gzcVxAHslMHp_ioU-WxOJgXZAxTMx-pUc9NbuG6KtckK2Q1MK5qpy---2EWrralzdmdjCNgzP2z9iOc7s0S-6gzLKXxBJDf7JCawGyz0Vk2R3AV4Bm9DFD8-oXzyPzNjrp4fGcgo3-KGvmNUGsMzCn0Fbj7JTvkRQi3oTiGqzCt5QXM4uIkklLpBw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09671"/>
            <a:ext cx="3772481" cy="50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CTATmW5lJ0lGKQjMzWVC7VBQJ8RUGhTDhL-ETruw_jMPoEG91KrffWAeGXg3bBAwkatpI52ezVNUdtu62lbaEWAs3_BXv2BjQseF0kkProJ_FHtA1KpNe0GmL7hDMJT1Sqmy1ZCn3ZD3F7pU2hqtHnbxAakRAT8HJaUr9RNshG9Bdj33lnt4CpmM9CLyq9FTrDJq1kx7uhEBuc4WFMQaNrQBuUj1Z1tC2H1fvJiEbsoGoz3_SKm6gPGQDybK85bPwZGbM-xZQkvqzoZNvxQrSgxqYiFBCVuCTWsMiP7_3q9tr72zwUGNWR0NPhGjQCfmhzohvY-YsCJxCQaggjVTz9kKPcIINsbaeIqZpvYQ4AxkABCgXHFNysN72MAh3UWZZqEeS-OM2sWFNzruKpS1IIjJA0e23UC52Z9IedU6zh5OEvECVyqfqR96QorilKDcyKjAzio9WGq52ibxb2siZa6P43xDrAU5Xp7guM5W1SV7bNXfypcUAgOX10n3yNmv0mm3gp6Q928ZfWaebzSjYKTmM7gNdRJ3NihEXeJTbntyV-M5yxbYGxj6lZRDxaM37mxPtA_d6UNJBluJBOf5u6LmFGFrgSx0BEmRCCvBVM6p9Y_7cjapTSNi9WqZwDC-aQ-PZ9wuU7G4_GpPI15SwJ1vXmwdoGAcxTFho1tIamIfV840gbft4M2iD7T9bYB17HGVH1UnA2yq0QBc2Zr0H55NSo8H5clO42RsYaV_2HB7DYR2eiwjBGdKvX2YpBXiXDMz740aG1wAuCW0IEfsR-RmiI8AZ0-PWtDJvGOiCAh2qGCBMasD13TwcO3_LttFMrq_PCWNw7oTxwEo8CoR3aBRQp5X2zUwyGESIDtR23gixGtvU2U9XaG5QLucqhr1PjPiZyZiXYxsd8cCq7OPO-aZXYx4K5O5o2CZLqhXxGAo8HxSlA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66" y="518598"/>
            <a:ext cx="3643693" cy="485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3.googleusercontent.com/Pvj9dYnZdnpRGTInxw-NecyHKqzWL9umLFM5BWH9n3AFiFDxtQ9kG9hdMb4YJoq7nZtcSJCKclBVbf1RU7LXDLkepy0NtDScAGHVaakFPssYWm-qG9xfxXawqcBdQIY6L4CTUsl6XA_9ofgcDpt1MwjQSHUo8v1Pe82WDcBoO_Q0mED00N5AlSN32OLYA46_oRINb-17B9ZkgMu3wqpYoTPHPdKwsD1gm_uEMrmrwYf-u4a24lwE-eitJW50JTYMkPZbZIEFC7w7MyQDAnRObGdS3cIoUj2qXMsFtyZCzIAZqmeREijnfz16SgHs26v5hDHu2fv5TPDvj3ap8Uye9VNmtfwvciljZrL--qerIcz5Bq8PyLG50NYTaJLX96kWkmKc53OAkCH0gVufR15gSkiEUUS8sJgLYRS4jIaEsBIqlUQwncK7A2OPQSawq7Cl5ZS_hG8j86XpIgwyqy7DYPzdV2cG8YeG1qsNcZhYuwzEl-Z4hfocS8a1OJn3pyIe6fHLP8NnlU_IAiSeQSQVHpkgFgsRpU0pTPIDvp5JjMknkEjIyjQBuZ2AnIQGQDscDSOq914TbkFvMLQKBB9Ir3IjeMsBA2Xp7ipWJL7s17piaHBSVqobrNkvNEEu9wy5BZzorrIZTF-4g4cMPoVMJ8tz_iiPmakE50qS_np4WmiS6nLHaDgUd6sqyZWmiDHvicW4e7FFpFrsD2CwHqefalx_OwRKD9UZThcSFrpCJrsgOMmhaqkrf0L57JBQ3P8oTqZpdPUaJfhna9Yg3jvw7sek1BVqlXn707Aks-Ljf5pZ13bGVuqnwpE6FufCgs9dWKKSw0mllu6ymt9xqvSSKuL787oyM_bdArvnRmVl9fRwZ1E6lqbnuOihJJPYPZtjATKoRww5rGNq3lqCZ0FTnucZtemdGiT9lRURpb0vdVlbzKtM7A=w493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890" y="304059"/>
            <a:ext cx="3965664" cy="528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https://lh3.googleusercontent.com/owSvaSbyMdnbXbDeZIb1HNZpn-GaB19LTyAFUpeiHn9DIMJBAwfgU9kSX1yYFMH-9rH1lnWcL314fg_PufVnmnnO6LyZB_IOqIXCDz0ULcXto0r6By-jsWAgXv-OcAD8LUhZbGh9-LKVf98WYZbqpVYH-4ussUMOnmfGKcS5_dolK0WLXzv_l24xmaaSP5JAMqLEiaWxBrTpERkOrH-fYRBfGwJ4oVc_aG6msmpf9KY21HyAfSvpXC8ple_QzQXEvHLd0Dk1Y36Iw5qUW7QK8bZ7bXwBN5CmY2RkpcrgXVrLkA_z3ugVelWPTYKquIjMzixd-F6a6zaT0MRcIJ3lwU9TtR1RIOSHWVcKyTU0NdGnZheDOpCJdgD23WVONdlH7s3_NpGRA8nO_n4SaIlG3tM5OBlP2C0CUWs99tPmolRymIHZzgNoSGo4RCwmphNVa4QbmtA0ps5NwBkYS4pqq4vIf8_SDVdb3KP05GVANVV9WddhSR3J_5tiv45Dc_gqfgAGe7yPhfh63YQW8a17bjT4bzT3iJM3yxWxok40ZIFq9MybM34Y71UddCrT_F_PJU27p0afGmSwDKKT5GF-XNdf-srmq7vflameX3rQ_Jg4pnNxUfHjTSKdwfPhO4ppfn-NsjvmWUJsY1Tf8A2YxxNq1eECOhHAR4xv9xAjeYTpRr40D7kRagYe1GuTsDT6fqJPUvQ1hwsSRq3dYCUJDQsur11W7Ux2IiS3IDY1mhOgc1Onm5uDQ4U_S5KoCt4p8DFbZ-VGJ8-NZqSbJw3PZSZJ8Piy55shkV02sz4HAFt0Uraa61MFEw-HjlLrEz3JZwU21KSEkmWysYueQSpDSZI0QimUyE-aOQ0w9MJ6aL7f_YzVNrriQQBXaNKDn-i87bsRSY919JDJJ-IF9Mupu1Ta5qUrO6CRsSbutpewOF_D6_tAuA=w876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6" y="1292705"/>
            <a:ext cx="5176279" cy="38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h3.googleusercontent.com/OHbRbsz_bUuKRpcSinCGmD3Ug-i2OI4fEEkyPgcp7WyOPT5CKZijR6tm6FL1DDGkmL1L3zi3rSjHy7BlpaG45OjrwlXZ0KbzdkASdoY5ZcUQRr6lj4F6xxDVRDCc0r8qNtXKv9Bxv20SA3JiPmtmHdHYIPmwYkWw9mc7neuuI_Bby9uydcLSiApWUuLkw-2UpL6SAtUxm1fqIpRAejmY5iSP8SbyNV_cIM8W4nvtpov3lgkWKBWHewzLsTHmEy_JDYZBkvdJbKNww1LTh-8ogQja7q7suZg93bZaK9p5bLjlNBp-45FIaRRLnvDKqzX5oJRHpR_Y9PKgPdOe2mf_lDXDypBZM6iMgi-k8WZo47Rp0uiyo_JUUI7oOhdij-KHlRPq5My3S5oVLVRMrky48u0BRK0VNV6IwkvCmzUC2k-NiVDXRIm5ZSbu0KbO0e_DExliPt15_3WtShRF9h3OgLKTuX8MV_nbRRCj52UNNHW0r-E3jpngpUUgHhxijL_ZFcUVC0SctQK0RyIE-__TG--98l0EIdTVn05zST8C1bovHJwVcIgNCQjJttW3vJk3J_4YCWAkywnaeZG2ARt6lOthtw-Js0yDPhmxAp0ZlqSYa51sBeZmh5h51jLqoMaZm9v8P_BN9hFCdQroUahn59R3xErEJ10vNEJ0UyOLpIhMv2nH5kSDCR2L14to0YXRhfGVVWHdzB3HsjJRAko4cBDT6Fr8NrqZBxfOm8fUuOxGMkuj2iXNbQo5TxycOYB0UiZizPbGlV3CoHFZcvtfFnoUV7spDSei-PY3989gL5msq-H9og3yxkB58Rn9-vxQtlc1WbpGyVhpu3F-H2NCAs22jPyWfZt9VmvlPmv4YFo1hlX9xVoI2y9zunL4lKIG03kVow_tD-zJa4iRmiuEAOy6L5-oQgzZgEeItr_p8EJz9b95AQ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87" y="666773"/>
            <a:ext cx="3527783" cy="470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17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https://lh3.googleusercontent.com/fgFlY8iHK9WeBx2eAZgbcniRV-adHghSl3-AajYK9B7Ak_9TOslklMFDF95vcSw8dNrn8wyE0ffXBXIIEMZ61-yqHoEQ1iXCInbxGfeXiQUvtfgKGK07lHok172uQuyI9LmqTwcywwZ8e99X-elU3YzCR_xvcEiwi_E2WAK_4pFjfAC2ZbgF_D-lXN_H4Nfn9SxxbGbypCjhUMZ42BKdSYpFABkIoK-igzDU0s36iCXj_GjTxYsVmcR0m1fiF1rcSdxaJj7va4Bn0wUsXrkWU-ST4rexgiE0lm_ZK9cExRf1GIul9v2BNYGj-5Dw9rBgn3WV77x3Q-GNMZf3d2ncu9E1vj2spOo5tvOVu0-7EBwcUDuNQ9yszHZCVaB0xqxOQ6Vs4soOspAGAKHI3vK5Ux483o42knTD_NNdjpb8pnDhn16Q0mPY30S3W3CzlYN9XY70DLsCxx0SfxelG5MDEHUXCcHbCLqAjsXBgfRgXmzxERe_2ZzCUZzXxkydY9HL3x9QxN6UqULw2w6vcFfFUq972-lW5yx4-v0yx9iZcbP0_o36wuTLST16bKSoqheBLQgk-NsgK6isXikdbv2E3N-2X5MeGik9lBYPSTzRXNtu4pcuEhYOoTMK3u7nuBtO0p2q5bqhEMfQs3QWJRfCu3rCU7XrYMj4yxTzLi4tJmP_97ktpit4vo8uCsEfk_nkFW-7dboY2DmkompFMpO4P4QZjH8ZJU_laZ0NUPjsKZGhc_XomM2b77WTIrTwpc6TYA5zZ741ZsEP2ydIe1hzTcLznaOC0mlPqV_A0CZ0WReU-paxm6bru6M7173UMEn4g7WyHI6DFVTxuz7D3JlT-IC_YHqYySATxbxHtjdutIdJSgqUaEuSP7AnP6aEjJNWeppXlwDsvWNSF2uhi7fpt-i2BpPMcHE25PH2DTlVxzyWRKI2Ow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6" y="838326"/>
            <a:ext cx="3283084" cy="43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3.googleusercontent.com/KLI-U9G2Si7Dh4gEzCx4qXOsqQ4EofSpVeq2x2eZp8fot-gsWVVjpqg8x_XfQ7RkSgFx9hzc_vEhNJWt2Qt_6ifo15_PCSSL9BDUIfiIYatX4sbIO0Znz9M0fY4nWSGkbL23RW38RxZA9whHkXUzi_gNP90KmprPUrawuA513JIbumu_mCslOf5ruqw5qdbv3qwKIxgfmFAvxKj8dnZTF-WMabaZkcvFUILo7ZUP6t2Rz_W7Mk5fM67Jh6Pkzuy0ED6MOrCvbnlKzAlhQXFIDVlCy-p5E1WCqpgt2LIW7QSJYnPNwYiVe-96KyZun0_G-HB35IyNCbrKEIuHvBvkalNZo8sRY3VsiQ4Jrl-_XT4XIJR0G_rUVIIv6HthCjhg_RUsPy9cShw1dbZcaR42sfzV-nxCBJh80Ou6RK4Psgbx5FFKd8uqBP1W4t7tm_xou8UniaK_IE0c6M1sxlvobU-ZBhSA4PyGixydQ6Wln-1JRxAj4Cnme0_OFVi1tt9pUaFIdWq5--c0Y_6ZMfwxMNd3TiMdBdP4JiJYeWMVczCmuiGlE5r1E-YOpfe59Ox8ERNO1oC2oEw5yyGzqNvHANl3TbjRt5KywiKK53a93fYNrBT-LXSRxgAIibqDUoUvV_M2o7KKJl0oRlSPh2GeYXDAnyfznhxN7bdN8ke6ubDHKswiyXsyWDSHbpeukt9VM-vf5sU7J7jW3JfTsudNAHcjPpy1OybtDjJdmtYLVbCisLnKZ3hWulaPjk2SZlbkS32wvrw69HaQF3v5YEYEBuKXl3KkNgbIxkeCX7Vdi9S2Y3NqpsvqK9-mPSgzFCvslrbJ6CoK_8p59QFcE8EkBFJwNY8GZUuXc1OY5N3njPyv4Bx4AT_ivVZXt1lrlg47PumysEZ9oeBMqcdZIZYSI2C5z9UBQABHqLME-q3g1Pc-i5qqeQ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236" y="1903171"/>
            <a:ext cx="3566419" cy="475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h3.googleusercontent.com/1pTxTdHDhJ8nYDUHizI3lY6iO0udfNxYZAX08ebv6eURHdJr9zh9mmGH4pz8pXW2Mlyd_bWQ9C6GQWf1BE2CEYLkWzZVKYXYVxASLZ87Lqkh8QknRl19_aXXN326cJ75itl6EvIcQKFES24pjW58rkhlaYOCC-XZw5rFP28Jc8C14dn_BfYdht33BS_waEmKctFpBRVCAG-ptPfAxrw6gabxpCs9wilgDQzEDxI8bwAGTvACrbyZnX2WklECC6TP_lmiwGbw08NQIQ-VT4zK8y-KhOsW85dEmKRptst-wkrt5h0OIJrAoEMo78VexuxcgKQ35_HC25h8wRI8nXfOwn7fRKxzERFEf98RzD4LgAZk92zHA6pPoYfZchjNa3UYPaYyHlIuwwNhsWk0iz-d92ZBLbOIaV4Ei6W4syIne8SIIwKENBR4ILaNykxj5CicloLwC5-JHu3m3rfAWFowfDaUQ3xx5EM6x1j--p-kO3Y7rP5sRVQuxJBPoZoZ6wrJ_negVaoZmpL9FON9NN9GFQtd0pBabfWaT1HADjiNjYaWG5FMe4RWsf_z1ZsJd0uR_G1TsWNJnTZosv8h6ByQEhQ3hgOwY_zNHfEvWOeLcKic9WN_AFVE__Ur5_F2ozwgo4bajWyNnKyvvZ6bZbQy9ZItB_Vu3UOvPZEs6ewVr6X0LzyYM2fxiUfNfrTbDXAGoJ0YpUuG8-M5m-ztdWj0UBKhJ-pgrD5jRb_aQU4_CZAvj4ow8lzBt5UyttK0rQftP4L6dJtfnDCWbgl0CQ55nCqvs913uKnjGw2h-R-CLyrAHV61eWjhNazRaPb-ek_Q96pgEjC-RO0WAiWkdxRaTqlWbnO6ZFuSWSkZCeVCRnQ_OEV9v4ebTYDqPufrB8gAUnj2L4v18_e5lybXtzV_ptg2VckfLIRnP-vjMAQHHeJYHA80vw=w493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03" y="555893"/>
            <a:ext cx="3468961" cy="46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https://lh3.googleusercontent.com/rDZ3AodibY7-0HmG4kJGkDSAJPOk7K0NquJUPj24hPHUY21cnVnUXhuHb3bXHgFRbW49oKQpf4wFpTYO9GYvwUcrOnAiOm-kLVZ6gGLPeN8dlOyzK1I--3F3UIlVwRN3UusCtGhLeLLDyraKdtWVczyWDd2KGmTplWu04KUZwrF07f8ffwi_lq2fl39Rfe1NUs_a42l-ZDI--hHPgWpl8rogeD8Ma8vh1iH6gzi7Waif-y3lbML6smhQADAEHWRvdIEIPOSDzy1DmG12qm4l978hrxyTfTDytLr-51QrnDVNjLBISqWGUTTtCtHlgRi2kK2V3Tx-aL3DstMzD7Ajlp7sVoSVhwGFfXF69c1Wgs-5-JL5BmH0zVeZ4qAXSKvXtRfDgojfJZgf8-gj26pxkkABA6uy614hJETIOjHqLaZc-6_j4aCKztSHF0P3_oOCEhqGDxoGe_biEVYOkLWGLSVgOyPSeo3Snj2UeOiQX_LijM8Oz8sXhsQu6gJoCFw1VicLrXIF0oYC6ujO55HAjb03FU0XmxSzsQYPJnI5RAblBmDtq_PInHhzBkKzGa6fwyJ4Ox1xYD-YAjZN9fH5vQiIxxoVp7uTgI56ZNfpwqeCJExJZlAWOuHpaYJCZ0MR2o2QF99y1Q4Ocs5JAQ9U9y_nQJFMPPz3iKpZWLV7z_drnS7UQ9uOxX95S9sspPl3Qo5POakvV7bFlplTVRrHckorM_Pv_MQ2qH0zziIQ3XU-7ANfX-3hrq0-ZTApSEBImL5YUmmUvme-Pj7ZxlrnNDeN23uc0ZYuZjpEHFmQtk6TsFeeqAaf7vB9ljGkaIBWXSpypkgk_4OfdHCm6KDTHzAUuNWzGm818G-c1khC2eFCYzbmSy3BZ9OGwH6oAdqtKj3LYAKXDJz8X0GLEfvPFDURZl_WM_FGCghO59MsTMJMiLLbrA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0" y="422335"/>
            <a:ext cx="3914149" cy="521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h3.googleusercontent.com/zAYJnBPZ8HxsdXVoN0tJ_Hkxx_ai-wvHj6xzSbn_0P_1HT8luS3Y6mutWyIZiyyTAJFIfjy4x8i7fNlCh4CkMLpjic2-_sBDuX-RgW0aQe0q2vrLJrjRKwJYWbenxFBmHjk_XoFQmtH2jPTVaZVhRFRbgnQyIqXR9KiF4am2YACCU2AhTT6Id4LGDL0bxkF7cGqr3nATDLAQwcET0MxFXJeIP0f9CGU84cOaPEF1WP4NS63Np2xcrWbgf7p7mfTguMU3vrPSA6qpcCfPTi7ZHfFwWvTSkZnniekn9qHinnXQq1ze1H1VnyeivF_E3kylN2ByQJhAfVL3ulI9ir3IBGuqg_YSX3ynaJHLNha3CTn17FOButTYpyVpa4xR2EeIRbBRswQkP2sTjtLRbykCyUikflLM9o1Sv3odfnaGF5ow3JukO7rWLtgoiNv_gAansC2Qih0n7skoEa9wJpM2AJYnjhb3TmtjF1InhaPTtMyjSP9Y1qGPs4WPOTjIMfGEC70ciSzQYIH8PJL0uIxi_gKk3s4xbR5TtFc7lfeed0ar2i7llY7uOqVn8r_fqLBwq19BxICjBKxDEvmI9gY0ErGPzPsrEszEYpLmHAhjc68g2vjFityk4m_FHYi1wZ81AEK4EqfE6YdpAQzTEUthpaSboteLIofHPqZVJBG2XLdwPplau0WvALQgWL1U_fwxP0yQt2ohX6uhAOWimFj-xmAyGMYr_qJwKLixFOY20KuNFLT_HiMOj7ELG0Q9dj9LAfodCafeHPGderL2rg-YeeqBsa72xRnN-yjm-UjWWNhDfRl8mBtfJCsq2LOUHWyWk0g3fq79wsUq3UU5M2FRc1nNxVsnf1BakzVx6yZNjZhIywX1ADlNxhabAIMruvqg9yKMw2N456wEYIgFAPTYB7MtwVfW6ht3i5ha08LPcgIXfkaPlA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22" y="555893"/>
            <a:ext cx="3437631" cy="458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lh3.googleusercontent.com/gLbl6K5v-uquAaXMTBk0SVoSTHbQLyPIp5BHeKJf_brsrZN02R9qvJ3iaxajaG-nMH-DDe4q0zXpyj_AuIaDzzLDNyhuwjQJ3-pntjXOrSDLwibPdMm3pEp4UwDKgqHZ9cokrNQSxfELDLDBRTKqLf1F8_Yz-kkZ34FChamEUzVVoA-rCIw9QWLk8HIQ9MLrB1X9efDJsdYl4c8LyWZWhZR4JW4Q2tj7dgKW0G_K9Bo2JpORMXr1iQe5iqe-xiq9ttzeW24SHbCXpFEixxUT8dlF-j8t_a8jATLJcHlkI3mvyx4FFl28gtZPwi_57AQtA48_41avhs38777T9--wH0wHdOBHvTE_XDLhYwXyBlN0nKCqCbpH-eP6-fwsY0DSxUVkj7-VmHgJuoJpSLsbYde_M1MtOKGWSDHXscYREfGNGiREY6tdjL_0BLLIUAs6SUBwRtLcg-uzlpRGHLgxyNPzYrI9d4_G3DhS4-0djoG-l5qUQZXqH1Q4HgxcX5iMqMVlF8Sa2vRrUZ5WBlhEoz5fRrV50DcvmrQsRuwWn7ALx1VnnNLMMJoWR608SF1ZIO9rw_23oJF-ajoDhEx5R56eZ2obrHzvX0FcQoVo_ept7Zjxk2r3x_8Uly6EvZotbzROKmkMW1Kl7CQ8mu_v9yDdspzwDqjOsIhfPWWFd4b174t8aFEc3jDfhzqs6jOjPkTsqujgk-Hct19reWFclQkLFtxPjZaD83sAG3PaipqE-rIjPAdmFsnHejG6VjggpbnDLwtSZyIDrnrt2fqwfK1zU3MeOANq1s43x_yyZGXEYVwlA9WppI7r80ZBE4iQ6m7pLmIZ9j1H5teSgVVwDsgFGRudA196NjFeL614ih6Dxu1EKx1qYchrR0aIcHnJPJlWWCVnndCIBYLFFg6gkKsR8ujQpHmfMwYb4k-4lJFuhh_Zyw=w493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436" y="819987"/>
            <a:ext cx="3041288" cy="40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0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https://lh3.googleusercontent.com/DE5hNuguH13Lb7ZX4MDyx01XejDi6ZNMPWEWZGtE_o4nbOVOmHUKxdpsIiTB3xL5rjiEoUn4fmxHPdSTLS9RV9I8m9357eyR-FcZYBHvLoymqbSGzKVWm4fApo-EFAkrWSY1A9tHSes04BHKoG3-3t01H6G18AvSOa9BESist0kwYaayPHvxiw5wXGsW-W4zwLqy90b1E-HH0R1yjP7ot6Ua59OUNLRxCFgaJZQymOOo7-K13PFVU1ZtLdKg2iwb1MA0i2SJgWSKjjkxLR-GVDnfGzEPTTQNzX1KY8FyOI7gq7BYXQ62r7XYlc1GP_HqlF7oZx_o1D12m-Z3qMgRTwgJptLuRvpEjZu6HYPV1zJ0lcK-Kd1XheqXmdFmV8TqeJpj89kXhKeYoIhKN0OySzEZ6l0im2guwJl9BbWeKKB84Uc2ShqGPODPixcbZVV9gltfrcfH67g8ccIpcM8lcIvVoaoxKurVx0tfrvpOvLKucyZC4qveQE4fazXq-qKEB5vGTRlGRsf7egd2LimhCMWQs-oTb6F6Sk5iNjIrYRhKImbgUVkU6Xf3KPbgE1TN7yNQf3KeZn_buU9Gi-ghyp1A02_WRbtxdVUuJT23Shd5wcz96wFXX3wsOj_tSqGkHxQOoMX-cWD1OD0Jd9PPbkr4qzQW2hukbfkEMxxzQhdw0PLooWWdpcQAOlzmlVJIVEvhvSpXEIPPMUFBUNJtG5j8jWiMC6eZvBSMYisZw-qJfmqDcMyehAAmwLwFCX21uY2C_F0DnPaAS-KW2JYYDEqb4zSuEaYWKu2U4HDmf0QCxjUAkcOHOteXuVvK78BveTFOc_dFIws_UYSvlTarJ1Si4FKy9FMtIc_S7JiEywlkVK7NEF1O-HGBUJ5j3LBEGQEDs5n3hizrngpWf_DgEINo1LlgSY3N5qULr53Rg4_tkLA9cA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8" y="902745"/>
            <a:ext cx="3321721" cy="442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3.googleusercontent.com/KtS9PdrmIIEMTSbmGtBCvuyC8ID9K3yds2xSqL0VF4aRVas8tqiNsX6PiS31J8rU1I00qSSYlLAhO_So0BMkHa86-9lNamns_yE2rljOU_tnE_25tPoQspvup5vieYvxXc3av9ok0cBDHObcPe2arF4qFn9aYsFfQsDBg1OqvsRPK2w3pFVisfloSGZ4RxEMCoGFiLl2FRDkMP0JBBJ34IMF-DYPMARzw1NvuaCt6SEvY_Mxly6TGxZrE-jJ60Nx-1j16rzYWWvuNEuWDQK8S0vN6eYb4is-augBIHJY_7yoaVCqKh6nANlLVVbAfDoEvNeRz35bvS7rPaCwZ8uC0b9LGGWYA0DaRw7g2_fBaEY3wgTyGPXbUdZmL9FDu3dpjU59yOY4CSH__3ZlKrZfAevp0YdvHy07wdmEdgQkC9f3KWjY93dsTDf5mw-byON3Lbex2n_N-M-dEJ2Q3MR0mtPMuzCGFeofkSoJUGgHT2kjjGh8w5h1rYijgtosfRMx2YAwEWJt-jXFbg498RLNxfvzPGJ5CkKr-OKaR-6F-CWvjUPVg1iJVNxX_4gKz8N1rEpXxdAX_ovW7BCg4cP7AhokE4AjggnbXT6zQ7UdHCL69IDdbFp5LYwBjiKmnZ-inxQVN3VD3u7gxWY1ZE3_JofSfpTfQC60UrJ7DAjgTCMBpSzYzq-EHi5nE1lJTWq4Q1wW29FDPaCKelnoo6AfeazBWYXLciGnlI8uBI6_oLcHvurOB3bfvu4N1NuiMxYhOrIc1dSR6JNmpOHHYrm9wcfxNVQy7tby0-npHglyaw_QV3MAWjB8Auc8QDAB4lTeX-01VQrI3Dn1W53AX7qe2mdTueEz1kKSr8K8xyUMfWe6pzN7S14awbexjbpJU8qclGDT34jpGTOk0tTaDBZYc2FRlXXUXrdwD0XFICCXIzHH2rnzRQ=w1168-h658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14" y="902745"/>
            <a:ext cx="7177825" cy="403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3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BA26C1D-27B1-D0A8-E13F-FCE0FD337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91E05B3-6602-936E-9910-1DAD2912B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ADD3C91-5CB7-0457-9EF2-B95E6EA8F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EDB5F6-AD8E-18A9-AC04-D2083980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746BBCE-C0FA-F91F-2A0C-FBD7B7F89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3489753-70A6-A7FE-CB4C-B5D17F43F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6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3321404-B7D6-A342-EC27-8ED184A6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E0FB252-07F2-649C-5DB3-0498AD1CA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BBB881A-D0E5-3936-3D76-86965219C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0CA920C-E8E2-A033-3003-FC479DBC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8148377-0E31-D52E-74BE-B9DD0102F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7C8DDC4-AA51-6725-46CC-A94872C3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Temática del curso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Dinámica de presentación.</a:t>
            </a:r>
          </a:p>
          <a:p>
            <a:r>
              <a:rPr lang="es-MX" dirty="0" smtClean="0"/>
              <a:t>Conceptos básicos sobre Hidroponía.</a:t>
            </a:r>
          </a:p>
          <a:p>
            <a:r>
              <a:rPr lang="es-MX" dirty="0" smtClean="0"/>
              <a:t>Conceptos de nutrición vegetal.</a:t>
            </a:r>
          </a:p>
          <a:p>
            <a:r>
              <a:rPr lang="es-MX" dirty="0" smtClean="0"/>
              <a:t>Mecanismos de absorción de nutrientes.</a:t>
            </a:r>
          </a:p>
          <a:p>
            <a:r>
              <a:rPr lang="es-MX" dirty="0" smtClean="0"/>
              <a:t>Movilidad de nutrientes en las plantas.</a:t>
            </a:r>
          </a:p>
          <a:p>
            <a:r>
              <a:rPr lang="es-MX" dirty="0" smtClean="0"/>
              <a:t>Movilidad del agua en las plantas</a:t>
            </a:r>
            <a:r>
              <a:rPr lang="es-MX" dirty="0" smtClean="0"/>
              <a:t>.</a:t>
            </a:r>
          </a:p>
          <a:p>
            <a:r>
              <a:rPr lang="es-MX" dirty="0" smtClean="0"/>
              <a:t>Cálculo de soluciones nutritivas.</a:t>
            </a:r>
            <a:endParaRPr lang="es-MX" dirty="0" smtClean="0"/>
          </a:p>
          <a:p>
            <a:r>
              <a:rPr lang="es-MX" dirty="0" smtClean="0"/>
              <a:t>Deficiencias de nutrientes en las plantas.</a:t>
            </a:r>
          </a:p>
          <a:p>
            <a:r>
              <a:rPr lang="es-MX" dirty="0" smtClean="0"/>
              <a:t>Siembra de semillas. (práctica)</a:t>
            </a:r>
          </a:p>
          <a:p>
            <a:r>
              <a:rPr lang="es-MX" dirty="0" smtClean="0"/>
              <a:t>Elaboración de sistemas hidropónicos. (practica)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622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4C07D06-8C35-5608-9899-D7B6D34A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B96181E-C616-E1AF-CE6C-9AB47C914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7759096-73D7-6CEE-0281-E34A4D254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D066CF9-D76D-F4EB-8697-89F9A0E2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8D2E1A5-F951-BF81-A407-813E488B4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DFE5036-9CAC-DF1C-DE16-B1AF2ED4B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63FD90F-34F4-01C5-AA37-30374011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724F470-387A-2545-C024-0FA440C80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21381FCB-943E-0558-773D-24679576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6E69AA0-71C2-261C-B384-F5A667F7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BB1BDBE-4224-697A-CCF2-09082762F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F6F88C2-5821-7361-10EA-FDD237D7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B111901-061C-D84A-C515-135D9DCE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C9C3DA3-BE17-4746-A736-DD54101C1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737A72C-37CC-FF7D-BB84-EE3DD406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1ED6905-91A6-AB65-E5BB-E6AD43C7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2F05C17-6BDE-9657-EC4E-28F0DAD72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879F126-F063-15B1-FBFC-DCEB2C93D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1A9620B-66F2-14B6-3B42-F6928DBA2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FD87FC9-EE7A-7EC6-6AD0-F5A3FE85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A79FE47-5030-0D21-5F53-40DED66E4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4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EA2FDEE-3224-452C-9486-A1486CB65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F67DA05-4648-A735-3093-47E052011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04CEACA-2558-8ED1-C62D-3D8E727B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0D9866D-4F56-84A7-EB0F-DE26E571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B8D39EB-7181-6D41-E785-88A862FBF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473B7F3-C8E4-2741-3258-A0A859839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6394DE-01F3-0CD8-335A-AB3DEA80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7851045-2049-BBB9-189E-88209C1F9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CBC6658-F01B-A307-9946-693EC5D11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del curso.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MX" dirty="0" smtClean="0"/>
              <a:t>Que el asistente identifique las diversas técnicas en hidroponía en producción de alimentos, la formulación de sustancias nutritivas, su correcta aplicación para garantizar éxito en dichos sistemas.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331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51E682-BB9B-00C1-D181-9E7C8B2C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29C2C03-84BA-0D8B-4B5F-49066DFD5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0097EE1-DD5E-3706-5F2B-300F4C3D1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0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1869" y="0"/>
            <a:ext cx="8208645" cy="6858000"/>
          </a:xfrm>
          <a:custGeom>
            <a:avLst/>
            <a:gdLst/>
            <a:ahLst/>
            <a:cxnLst/>
            <a:rect l="l" t="t" r="r" b="b"/>
            <a:pathLst>
              <a:path w="8208645" h="6858000">
                <a:moveTo>
                  <a:pt x="0" y="6858000"/>
                </a:moveTo>
                <a:lnTo>
                  <a:pt x="8208263" y="6858000"/>
                </a:lnTo>
                <a:lnTo>
                  <a:pt x="82082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9455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22477" y="1"/>
            <a:ext cx="7598283" cy="6859905"/>
            <a:chOff x="-1524" y="0"/>
            <a:chExt cx="7598283" cy="6859905"/>
          </a:xfrm>
        </p:grpSpPr>
        <p:sp>
          <p:nvSpPr>
            <p:cNvPr id="5" name="object 5"/>
            <p:cNvSpPr/>
            <p:nvPr/>
          </p:nvSpPr>
          <p:spPr>
            <a:xfrm>
              <a:off x="-1524" y="0"/>
              <a:ext cx="1403985" cy="6859905"/>
            </a:xfrm>
            <a:custGeom>
              <a:avLst/>
              <a:gdLst/>
              <a:ahLst/>
              <a:cxnLst/>
              <a:rect l="l" t="t" r="r" b="b"/>
              <a:pathLst>
                <a:path w="1403985" h="6859905">
                  <a:moveTo>
                    <a:pt x="1403591" y="1524"/>
                  </a:moveTo>
                  <a:lnTo>
                    <a:pt x="469392" y="1524"/>
                  </a:lnTo>
                  <a:lnTo>
                    <a:pt x="469392" y="0"/>
                  </a:lnTo>
                  <a:lnTo>
                    <a:pt x="1524" y="0"/>
                  </a:lnTo>
                  <a:lnTo>
                    <a:pt x="1524" y="1524"/>
                  </a:lnTo>
                  <a:lnTo>
                    <a:pt x="0" y="1524"/>
                  </a:lnTo>
                  <a:lnTo>
                    <a:pt x="0" y="469392"/>
                  </a:lnTo>
                  <a:lnTo>
                    <a:pt x="1524" y="469392"/>
                  </a:lnTo>
                  <a:lnTo>
                    <a:pt x="1524" y="6390132"/>
                  </a:lnTo>
                  <a:lnTo>
                    <a:pt x="0" y="6390132"/>
                  </a:lnTo>
                  <a:lnTo>
                    <a:pt x="0" y="6859524"/>
                  </a:lnTo>
                  <a:lnTo>
                    <a:pt x="1403591" y="6859524"/>
                  </a:lnTo>
                  <a:lnTo>
                    <a:pt x="1403591" y="6390132"/>
                  </a:lnTo>
                  <a:lnTo>
                    <a:pt x="469392" y="6390132"/>
                  </a:lnTo>
                  <a:lnTo>
                    <a:pt x="469392" y="469392"/>
                  </a:lnTo>
                  <a:lnTo>
                    <a:pt x="1403591" y="469392"/>
                  </a:lnTo>
                  <a:lnTo>
                    <a:pt x="1403591" y="1524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6922" y="3722192"/>
              <a:ext cx="5299837" cy="85831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15590" y="2105405"/>
            <a:ext cx="6959600" cy="8483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80" dirty="0"/>
              <a:t>Taller</a:t>
            </a:r>
            <a:r>
              <a:rPr sz="5400" spc="-50" dirty="0"/>
              <a:t> </a:t>
            </a:r>
            <a:r>
              <a:rPr sz="5400" spc="-5" dirty="0"/>
              <a:t>de</a:t>
            </a:r>
            <a:r>
              <a:rPr sz="5400" spc="-45" dirty="0"/>
              <a:t> </a:t>
            </a:r>
            <a:r>
              <a:rPr sz="5400" spc="-5" dirty="0"/>
              <a:t>Formulación</a:t>
            </a:r>
            <a:endParaRPr sz="5400"/>
          </a:p>
        </p:txBody>
      </p:sp>
      <p:sp>
        <p:nvSpPr>
          <p:cNvPr id="8" name="object 8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6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41" y="499363"/>
            <a:ext cx="807402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b="0" spc="-5" dirty="0"/>
              <a:t>El </a:t>
            </a:r>
            <a:r>
              <a:rPr b="0" dirty="0">
                <a:latin typeface="Segoe UI"/>
                <a:cs typeface="Segoe UI"/>
              </a:rPr>
              <a:t>estudio del </a:t>
            </a:r>
            <a:r>
              <a:rPr b="0" spc="-5" dirty="0"/>
              <a:t>modo </a:t>
            </a:r>
            <a:r>
              <a:rPr b="0" dirty="0">
                <a:latin typeface="Segoe UI"/>
                <a:cs typeface="Segoe UI"/>
              </a:rPr>
              <a:t>de asimilación </a:t>
            </a:r>
            <a:r>
              <a:rPr b="0" spc="-10" dirty="0"/>
              <a:t>de </a:t>
            </a:r>
            <a:r>
              <a:rPr b="0" spc="-5" dirty="0"/>
              <a:t>los </a:t>
            </a:r>
            <a:r>
              <a:rPr b="0" dirty="0">
                <a:latin typeface="Segoe UI"/>
                <a:cs typeface="Segoe UI"/>
              </a:rPr>
              <a:t> </a:t>
            </a:r>
            <a:r>
              <a:rPr b="0" spc="-5" dirty="0"/>
              <a:t>nutrientes</a:t>
            </a:r>
            <a:r>
              <a:rPr b="0" dirty="0">
                <a:latin typeface="Segoe UI"/>
                <a:cs typeface="Segoe UI"/>
              </a:rPr>
              <a:t> </a:t>
            </a:r>
            <a:r>
              <a:rPr b="0" spc="-5" dirty="0"/>
              <a:t>se</a:t>
            </a:r>
            <a:r>
              <a:rPr b="0" dirty="0">
                <a:latin typeface="Segoe UI"/>
                <a:cs typeface="Segoe UI"/>
              </a:rPr>
              <a:t> denomina</a:t>
            </a:r>
            <a:r>
              <a:rPr b="0" spc="5" dirty="0"/>
              <a:t> </a:t>
            </a:r>
            <a:r>
              <a:rPr spc="-10" dirty="0"/>
              <a:t>NUTRICIÓN </a:t>
            </a:r>
            <a:r>
              <a:rPr spc="-5" dirty="0"/>
              <a:t> </a:t>
            </a:r>
            <a:r>
              <a:rPr spc="-30" dirty="0"/>
              <a:t>VEGETAL</a:t>
            </a:r>
            <a:r>
              <a:rPr b="0" spc="-30" dirty="0"/>
              <a:t>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6583" y="2564892"/>
            <a:ext cx="7418832" cy="34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0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2540" y="499363"/>
            <a:ext cx="807212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b="0" dirty="0">
                <a:latin typeface="Segoe UI"/>
                <a:cs typeface="Segoe UI"/>
              </a:rPr>
              <a:t>Los</a:t>
            </a:r>
            <a:r>
              <a:rPr b="0" spc="240" dirty="0"/>
              <a:t> </a:t>
            </a:r>
            <a:r>
              <a:rPr b="0" spc="-5" dirty="0"/>
              <a:t>nutrientes</a:t>
            </a:r>
            <a:r>
              <a:rPr b="0" spc="260" dirty="0"/>
              <a:t> </a:t>
            </a:r>
            <a:r>
              <a:rPr b="0" spc="-5" dirty="0"/>
              <a:t>son</a:t>
            </a:r>
            <a:r>
              <a:rPr b="0" spc="245" dirty="0"/>
              <a:t> </a:t>
            </a:r>
            <a:r>
              <a:rPr b="0" spc="-5" dirty="0"/>
              <a:t>clasificados</a:t>
            </a:r>
            <a:r>
              <a:rPr b="0" spc="240" dirty="0"/>
              <a:t> </a:t>
            </a:r>
            <a:r>
              <a:rPr b="0" dirty="0">
                <a:latin typeface="Segoe UI"/>
                <a:cs typeface="Segoe UI"/>
              </a:rPr>
              <a:t>dependiendo </a:t>
            </a:r>
            <a:r>
              <a:rPr b="0" spc="-860" dirty="0"/>
              <a:t> </a:t>
            </a:r>
            <a:r>
              <a:rPr b="0" spc="-5" dirty="0"/>
              <a:t>de las</a:t>
            </a:r>
            <a:r>
              <a:rPr b="0" spc="-10" dirty="0"/>
              <a:t> </a:t>
            </a:r>
            <a:r>
              <a:rPr b="0" dirty="0">
                <a:latin typeface="Segoe UI"/>
                <a:cs typeface="Segoe UI"/>
              </a:rPr>
              <a:t>funciones</a:t>
            </a:r>
            <a:r>
              <a:rPr b="0" spc="-5" dirty="0"/>
              <a:t> </a:t>
            </a:r>
            <a:r>
              <a:rPr b="0" dirty="0">
                <a:latin typeface="Segoe UI"/>
                <a:cs typeface="Segoe UI"/>
              </a:rPr>
              <a:t>y/o</a:t>
            </a:r>
            <a:r>
              <a:rPr b="0" spc="-10" dirty="0"/>
              <a:t> </a:t>
            </a:r>
            <a:r>
              <a:rPr b="0" spc="-5" dirty="0"/>
              <a:t>efectos </a:t>
            </a:r>
            <a:r>
              <a:rPr b="0" dirty="0">
                <a:latin typeface="Segoe UI"/>
                <a:cs typeface="Segoe UI"/>
              </a:rPr>
              <a:t>que </a:t>
            </a:r>
            <a:r>
              <a:rPr b="0" spc="-5" dirty="0"/>
              <a:t>ejercen: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99741" y="2168398"/>
            <a:ext cx="1743075" cy="2806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905" indent="-370840">
              <a:spcBef>
                <a:spcPts val="100"/>
              </a:spcBef>
              <a:buClr>
                <a:srgbClr val="3B8B92"/>
              </a:buClr>
              <a:buSzPct val="85416"/>
              <a:buFont typeface="Wingdings"/>
              <a:buChar char=""/>
              <a:tabLst>
                <a:tab pos="382905" algn="l"/>
                <a:tab pos="38354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Esenciales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buClr>
                <a:srgbClr val="3B8B92"/>
              </a:buClr>
              <a:buFont typeface="Wingdings"/>
              <a:buChar char=""/>
            </a:pPr>
            <a:endParaRPr sz="2600">
              <a:solidFill>
                <a:prstClr val="black"/>
              </a:solidFill>
              <a:latin typeface="Segoe UI"/>
              <a:cs typeface="Segoe UI"/>
            </a:endParaRPr>
          </a:p>
          <a:p>
            <a:pPr marL="382905" indent="-370840">
              <a:buClr>
                <a:srgbClr val="3B8B92"/>
              </a:buClr>
              <a:buSzPct val="85416"/>
              <a:buFont typeface="Wingdings"/>
              <a:buChar char=""/>
              <a:tabLst>
                <a:tab pos="382905" algn="l"/>
                <a:tab pos="38354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Benéficos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65"/>
              </a:spcBef>
              <a:buClr>
                <a:srgbClr val="3B8B92"/>
              </a:buClr>
              <a:buFont typeface="Wingdings"/>
              <a:buChar char=""/>
            </a:pPr>
            <a:endParaRPr sz="2550">
              <a:solidFill>
                <a:prstClr val="black"/>
              </a:solidFill>
              <a:latin typeface="Segoe UI"/>
              <a:cs typeface="Segoe UI"/>
            </a:endParaRPr>
          </a:p>
          <a:p>
            <a:pPr marL="382905" indent="-370840">
              <a:buClr>
                <a:srgbClr val="3B8B92"/>
              </a:buClr>
              <a:buSzPct val="85416"/>
              <a:buFont typeface="Wingdings"/>
              <a:buChar char=""/>
              <a:tabLst>
                <a:tab pos="382905" algn="l"/>
                <a:tab pos="383540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Inertes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65"/>
              </a:spcBef>
              <a:buClr>
                <a:srgbClr val="3B8B92"/>
              </a:buClr>
              <a:buFont typeface="Wingdings"/>
              <a:buChar char=""/>
            </a:pPr>
            <a:endParaRPr sz="2550">
              <a:solidFill>
                <a:prstClr val="black"/>
              </a:solidFill>
              <a:latin typeface="Segoe UI"/>
              <a:cs typeface="Segoe UI"/>
            </a:endParaRPr>
          </a:p>
          <a:p>
            <a:pPr marL="382905" indent="-370840">
              <a:buClr>
                <a:srgbClr val="3B8B92"/>
              </a:buClr>
              <a:buSzPct val="85416"/>
              <a:buFont typeface="Wingdings"/>
              <a:buChar char=""/>
              <a:tabLst>
                <a:tab pos="382905" algn="l"/>
                <a:tab pos="383540" algn="l"/>
              </a:tabLst>
            </a:pPr>
            <a:r>
              <a:rPr sz="2400" spc="-45" dirty="0">
                <a:solidFill>
                  <a:srgbClr val="FFFFFF"/>
                </a:solidFill>
                <a:latin typeface="Segoe UI"/>
                <a:cs typeface="Segoe UI"/>
              </a:rPr>
              <a:t>Tóxicos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4544" y="2997707"/>
            <a:ext cx="5184648" cy="30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1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1075436"/>
            <a:ext cx="8072120" cy="35509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715" indent="-342900" algn="just">
              <a:spcBef>
                <a:spcPts val="105"/>
              </a:spcBef>
              <a:buClr>
                <a:srgbClr val="3B8B92"/>
              </a:buClr>
              <a:buSzPct val="84375"/>
              <a:buFont typeface="Wingdings"/>
              <a:buChar char=""/>
              <a:tabLst>
                <a:tab pos="355600" algn="l"/>
              </a:tabLst>
            </a:pPr>
            <a:r>
              <a:rPr sz="3200" b="1" spc="-5" dirty="0">
                <a:solidFill>
                  <a:srgbClr val="FFFFFF"/>
                </a:solidFill>
                <a:latin typeface="Segoe UI"/>
                <a:cs typeface="Segoe UI"/>
              </a:rPr>
              <a:t>Esenciales:</a:t>
            </a:r>
            <a:r>
              <a:rPr sz="3200" b="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son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importancia</a:t>
            </a:r>
            <a:r>
              <a:rPr sz="32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vital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y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reúne</a:t>
            </a:r>
            <a:r>
              <a:rPr sz="32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los requisitos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esencialidad.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buClr>
                <a:srgbClr val="3B8B92"/>
              </a:buClr>
              <a:buFont typeface="Wingdings"/>
              <a:buChar char=""/>
            </a:pPr>
            <a:endParaRPr sz="4200">
              <a:solidFill>
                <a:prstClr val="black"/>
              </a:solidFill>
              <a:latin typeface="Segoe UI"/>
              <a:cs typeface="Segoe UI"/>
            </a:endParaRPr>
          </a:p>
          <a:p>
            <a:pPr marL="355600" marR="5080" indent="-342900" algn="just">
              <a:spcBef>
                <a:spcPts val="2960"/>
              </a:spcBef>
              <a:buClr>
                <a:srgbClr val="3B8B92"/>
              </a:buClr>
              <a:buSzPct val="84375"/>
              <a:buFont typeface="Wingdings"/>
              <a:buChar char=""/>
              <a:tabLst>
                <a:tab pos="469265" algn="l"/>
              </a:tabLst>
            </a:pPr>
            <a:r>
              <a:rPr dirty="0">
                <a:solidFill>
                  <a:prstClr val="black"/>
                </a:solidFill>
              </a:rPr>
              <a:t>	</a:t>
            </a:r>
            <a:r>
              <a:rPr sz="3200" b="1" spc="-5" dirty="0">
                <a:solidFill>
                  <a:srgbClr val="FFFFFF"/>
                </a:solidFill>
                <a:latin typeface="Segoe UI"/>
                <a:cs typeface="Segoe UI"/>
              </a:rPr>
              <a:t>Benéficos:</a:t>
            </a:r>
            <a:r>
              <a:rPr sz="3200" b="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forma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directa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o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indirecta </a:t>
            </a:r>
            <a:r>
              <a:rPr sz="3200" spc="-8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benefician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la planta, sin ser indispensables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en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32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nutrición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vegetal.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355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715519"/>
            <a:ext cx="80727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spcBef>
                <a:spcPts val="105"/>
              </a:spcBef>
              <a:buClr>
                <a:srgbClr val="3B8B92"/>
              </a:buClr>
              <a:buSzPct val="84375"/>
              <a:buFont typeface="Wingdings"/>
              <a:buChar char=""/>
              <a:tabLst>
                <a:tab pos="355600" algn="l"/>
                <a:tab pos="1967864" algn="l"/>
                <a:tab pos="2785110" algn="l"/>
                <a:tab pos="5038090" algn="l"/>
                <a:tab pos="6042025" algn="l"/>
                <a:tab pos="6685915" algn="l"/>
              </a:tabLst>
            </a:pPr>
            <a:r>
              <a:rPr sz="3200" b="1" spc="5" dirty="0">
                <a:solidFill>
                  <a:srgbClr val="FFFFFF"/>
                </a:solidFill>
                <a:latin typeface="Segoe UI"/>
                <a:cs typeface="Segoe UI"/>
              </a:rPr>
              <a:t>Inertes:	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son	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absorbidos,	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pero	no	realizan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02840" y="1690573"/>
            <a:ext cx="70643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2207260" algn="l"/>
                <a:tab pos="3775710" algn="l"/>
                <a:tab pos="4364355" algn="l"/>
              </a:tabLst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benefician	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directa	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o	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indirectamente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2840" y="1203197"/>
            <a:ext cx="772985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  <a:tabLst>
                <a:tab pos="2281555" algn="l"/>
                <a:tab pos="4814570" algn="l"/>
                <a:tab pos="7375525" algn="l"/>
              </a:tabLst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func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i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ones	f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i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siológica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s	específicas,	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ni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  <a:p>
            <a:pPr marR="5715" algn="r"/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9941" y="2178812"/>
            <a:ext cx="8072755" cy="3964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crecimiento</a:t>
            </a:r>
            <a:r>
              <a:rPr sz="3200" spc="-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las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plantas.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55"/>
              </a:spcBef>
            </a:pPr>
            <a:endParaRPr sz="5950">
              <a:solidFill>
                <a:prstClr val="black"/>
              </a:solidFill>
              <a:latin typeface="Segoe UI"/>
              <a:cs typeface="Segoe UI"/>
            </a:endParaRPr>
          </a:p>
          <a:p>
            <a:pPr marL="355600" marR="5080" indent="-342900" algn="just">
              <a:buClr>
                <a:srgbClr val="3B8B92"/>
              </a:buClr>
              <a:buSzPct val="84375"/>
              <a:buFont typeface="Wingdings"/>
              <a:buChar char=""/>
              <a:tabLst>
                <a:tab pos="469265" algn="l"/>
              </a:tabLst>
            </a:pPr>
            <a:r>
              <a:rPr dirty="0">
                <a:solidFill>
                  <a:prstClr val="black"/>
                </a:solidFill>
              </a:rPr>
              <a:t>	</a:t>
            </a:r>
            <a:r>
              <a:rPr sz="3200" b="1" spc="-50" dirty="0">
                <a:solidFill>
                  <a:srgbClr val="FFFFFF"/>
                </a:solidFill>
                <a:latin typeface="Segoe UI"/>
                <a:cs typeface="Segoe UI"/>
              </a:rPr>
              <a:t>Tóxicos:</a:t>
            </a:r>
            <a:r>
              <a:rPr sz="3200" b="1" spc="-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son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aquellos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que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pueden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provocar anormalidades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en el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desarrollo,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pueden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ser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necesarios,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pero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al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incrementar </a:t>
            </a:r>
            <a:r>
              <a:rPr sz="3200" spc="-8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su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concentración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presentan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los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problemas</a:t>
            </a:r>
            <a:r>
              <a:rPr sz="32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toxicidad.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844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4201" y="539241"/>
            <a:ext cx="8485505" cy="71109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2570"/>
              </a:lnSpc>
              <a:spcBef>
                <a:spcPts val="345"/>
              </a:spcBef>
              <a:tabLst>
                <a:tab pos="635635" algn="l"/>
                <a:tab pos="1903730" algn="l"/>
                <a:tab pos="2411730" algn="l"/>
                <a:tab pos="3950970" algn="l"/>
                <a:tab pos="5320030" algn="l"/>
                <a:tab pos="5988685" algn="l"/>
                <a:tab pos="7438390" algn="l"/>
              </a:tabLst>
            </a:pPr>
            <a:r>
              <a:rPr sz="2300" b="0" dirty="0"/>
              <a:t>Los	e</a:t>
            </a:r>
            <a:r>
              <a:rPr sz="2300" b="0" spc="-10" dirty="0"/>
              <a:t>s</a:t>
            </a:r>
            <a:r>
              <a:rPr sz="2300" b="0" dirty="0"/>
              <a:t>t</a:t>
            </a:r>
            <a:r>
              <a:rPr sz="2300" b="0" spc="-10" dirty="0"/>
              <a:t>u</a:t>
            </a:r>
            <a:r>
              <a:rPr sz="2300" b="0" dirty="0"/>
              <a:t>dios	</a:t>
            </a:r>
            <a:r>
              <a:rPr sz="2300" b="0" spc="-20" dirty="0"/>
              <a:t>e</a:t>
            </a:r>
            <a:r>
              <a:rPr sz="2300" b="0" dirty="0"/>
              <a:t>n	</a:t>
            </a:r>
            <a:r>
              <a:rPr sz="2300" b="0" spc="-5" dirty="0"/>
              <a:t>s</a:t>
            </a:r>
            <a:r>
              <a:rPr sz="2300" b="0" spc="-15" dirty="0"/>
              <a:t>o</a:t>
            </a:r>
            <a:r>
              <a:rPr sz="2300" b="0" spc="-5" dirty="0"/>
              <a:t>luc</a:t>
            </a:r>
            <a:r>
              <a:rPr sz="2300" b="0" spc="5" dirty="0"/>
              <a:t>i</a:t>
            </a:r>
            <a:r>
              <a:rPr sz="2300" b="0" dirty="0"/>
              <a:t>on</a:t>
            </a:r>
            <a:r>
              <a:rPr sz="2300" b="0" spc="-10" dirty="0"/>
              <a:t>e</a:t>
            </a:r>
            <a:r>
              <a:rPr sz="2300" b="0" dirty="0"/>
              <a:t>s	nut</a:t>
            </a:r>
            <a:r>
              <a:rPr sz="2300" b="0" spc="-15" dirty="0"/>
              <a:t>r</a:t>
            </a:r>
            <a:r>
              <a:rPr sz="2300" b="0" spc="-5" dirty="0"/>
              <a:t>it</a:t>
            </a:r>
            <a:r>
              <a:rPr sz="2300" b="0" spc="5" dirty="0"/>
              <a:t>i</a:t>
            </a:r>
            <a:r>
              <a:rPr sz="2300" b="0" spc="-50" dirty="0"/>
              <a:t>v</a:t>
            </a:r>
            <a:r>
              <a:rPr sz="2300" b="0" dirty="0"/>
              <a:t>as	han	pe</a:t>
            </a:r>
            <a:r>
              <a:rPr sz="2300" b="0" spc="-10" dirty="0"/>
              <a:t>r</a:t>
            </a:r>
            <a:r>
              <a:rPr sz="2300" b="0" spc="-5" dirty="0"/>
              <a:t>mitid</a:t>
            </a:r>
            <a:r>
              <a:rPr sz="2300" b="0" dirty="0"/>
              <a:t>o	conocer  cuales</a:t>
            </a:r>
            <a:r>
              <a:rPr sz="2300" b="0" spc="-25" dirty="0"/>
              <a:t> </a:t>
            </a:r>
            <a:r>
              <a:rPr sz="2300" b="0" spc="-5" dirty="0"/>
              <a:t>son</a:t>
            </a:r>
            <a:r>
              <a:rPr sz="2300" b="0" spc="-15" dirty="0"/>
              <a:t> </a:t>
            </a:r>
            <a:r>
              <a:rPr sz="2300" b="0" spc="5" dirty="0"/>
              <a:t>los</a:t>
            </a:r>
            <a:r>
              <a:rPr sz="2300" b="0" spc="-15" dirty="0"/>
              <a:t> </a:t>
            </a:r>
            <a:r>
              <a:rPr sz="2300" b="0" spc="-5" dirty="0"/>
              <a:t>elementos</a:t>
            </a:r>
            <a:r>
              <a:rPr sz="2300" b="0" spc="-30" dirty="0"/>
              <a:t> </a:t>
            </a:r>
            <a:r>
              <a:rPr sz="2300" b="0" dirty="0"/>
              <a:t>esenciales</a:t>
            </a:r>
            <a:r>
              <a:rPr sz="2300" b="0" spc="-25" dirty="0"/>
              <a:t> </a:t>
            </a:r>
            <a:r>
              <a:rPr sz="2300" b="0" spc="-5" dirty="0"/>
              <a:t>en</a:t>
            </a:r>
            <a:r>
              <a:rPr sz="2300" b="0" spc="-15" dirty="0"/>
              <a:t> </a:t>
            </a:r>
            <a:r>
              <a:rPr sz="2300" b="0" dirty="0"/>
              <a:t>las</a:t>
            </a:r>
            <a:r>
              <a:rPr sz="2300" b="0" spc="-10" dirty="0"/>
              <a:t> </a:t>
            </a:r>
            <a:r>
              <a:rPr sz="2300" b="0" dirty="0"/>
              <a:t>plantas.</a:t>
            </a:r>
            <a:endParaRPr sz="23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86244" y="3140964"/>
            <a:ext cx="3096768" cy="33390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54200" y="2046858"/>
            <a:ext cx="8484870" cy="2136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665"/>
              </a:lnSpc>
              <a:spcBef>
                <a:spcPts val="105"/>
              </a:spcBef>
            </a:pP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Con</a:t>
            </a:r>
            <a:r>
              <a:rPr sz="2300" spc="9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Segoe UI"/>
                <a:cs typeface="Segoe UI"/>
              </a:rPr>
              <a:t>base</a:t>
            </a:r>
            <a:r>
              <a:rPr sz="2300" spc="8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2300" spc="8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Segoe UI"/>
                <a:cs typeface="Segoe UI"/>
              </a:rPr>
              <a:t>estas</a:t>
            </a:r>
            <a:r>
              <a:rPr sz="2300" spc="9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observaciones</a:t>
            </a:r>
            <a:r>
              <a:rPr sz="2300" spc="9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Segoe UI"/>
                <a:cs typeface="Segoe UI"/>
              </a:rPr>
              <a:t>se</a:t>
            </a:r>
            <a:r>
              <a:rPr sz="2300" spc="9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vio</a:t>
            </a:r>
            <a:r>
              <a:rPr sz="2300" spc="9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300" spc="8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Segoe UI"/>
                <a:cs typeface="Segoe UI"/>
              </a:rPr>
              <a:t>necesidad</a:t>
            </a:r>
            <a:r>
              <a:rPr sz="2300" spc="9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300" spc="9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Segoe UI"/>
                <a:cs typeface="Segoe UI"/>
              </a:rPr>
              <a:t>establecer</a:t>
            </a:r>
            <a:endParaRPr sz="2300">
              <a:solidFill>
                <a:prstClr val="black"/>
              </a:solidFill>
              <a:latin typeface="Segoe UI"/>
              <a:cs typeface="Segoe UI"/>
            </a:endParaRPr>
          </a:p>
          <a:p>
            <a:pPr marL="12700">
              <a:lnSpc>
                <a:spcPts val="2665"/>
              </a:lnSpc>
            </a:pP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criterios</a:t>
            </a:r>
            <a:r>
              <a:rPr sz="23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3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esencialidad</a:t>
            </a:r>
            <a:r>
              <a:rPr sz="23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3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un</a:t>
            </a:r>
            <a:r>
              <a:rPr sz="23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Segoe UI"/>
                <a:cs typeface="Segoe UI"/>
              </a:rPr>
              <a:t>elemento.</a:t>
            </a:r>
            <a:endParaRPr sz="23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40"/>
              </a:spcBef>
            </a:pPr>
            <a:endParaRPr sz="4300">
              <a:solidFill>
                <a:prstClr val="black"/>
              </a:solidFill>
              <a:latin typeface="Segoe UI"/>
              <a:cs typeface="Segoe UI"/>
            </a:endParaRPr>
          </a:p>
          <a:p>
            <a:pPr marL="12700">
              <a:tabLst>
                <a:tab pos="833755" algn="l"/>
                <a:tab pos="2016760" algn="l"/>
                <a:tab pos="3018155" algn="l"/>
                <a:tab pos="4771390" algn="l"/>
              </a:tabLst>
            </a:pPr>
            <a:r>
              <a:rPr sz="2300" spc="-5" dirty="0">
                <a:solidFill>
                  <a:srgbClr val="FFFFFF"/>
                </a:solidFill>
                <a:latin typeface="Segoe UI"/>
                <a:cs typeface="Segoe UI"/>
              </a:rPr>
              <a:t>Estos	criterios	fueron	establecidos	</a:t>
            </a:r>
            <a:r>
              <a:rPr sz="2300" spc="-2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endParaRPr sz="2300">
              <a:solidFill>
                <a:prstClr val="black"/>
              </a:solidFill>
              <a:latin typeface="Segoe UI"/>
              <a:cs typeface="Segoe UI"/>
            </a:endParaRPr>
          </a:p>
          <a:p>
            <a:pPr marL="12700"/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1939</a:t>
            </a:r>
            <a:r>
              <a:rPr sz="2300" spc="-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por</a:t>
            </a:r>
            <a:r>
              <a:rPr sz="23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Arnon</a:t>
            </a:r>
            <a:r>
              <a:rPr sz="23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3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300" spc="-15" dirty="0">
                <a:solidFill>
                  <a:srgbClr val="FFFFFF"/>
                </a:solidFill>
                <a:latin typeface="Segoe UI"/>
                <a:cs typeface="Segoe UI"/>
              </a:rPr>
              <a:t> Stout.</a:t>
            </a:r>
            <a:endParaRPr sz="23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5499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3433" y="483235"/>
            <a:ext cx="60248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0" spc="-5" dirty="0"/>
              <a:t>Criterios</a:t>
            </a:r>
            <a:r>
              <a:rPr sz="4400" b="0" spc="-70" dirty="0"/>
              <a:t> </a:t>
            </a:r>
            <a:r>
              <a:rPr sz="4400" b="0" dirty="0"/>
              <a:t>de</a:t>
            </a:r>
            <a:r>
              <a:rPr sz="4400" b="0" spc="-40" dirty="0"/>
              <a:t> </a:t>
            </a:r>
            <a:r>
              <a:rPr sz="4400" b="0" spc="-5" dirty="0"/>
              <a:t>esencialidad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059941" y="2083385"/>
            <a:ext cx="8074025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1)</a:t>
            </a:r>
            <a:r>
              <a:rPr sz="3200" spc="27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Si</a:t>
            </a:r>
            <a:r>
              <a:rPr sz="3200" spc="27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3200" spc="2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deficiencia</a:t>
            </a:r>
            <a:r>
              <a:rPr sz="3200" spc="2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del</a:t>
            </a:r>
            <a:r>
              <a:rPr sz="3200" spc="2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elemento</a:t>
            </a:r>
            <a:r>
              <a:rPr sz="3200" spc="27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impide</a:t>
            </a:r>
            <a:r>
              <a:rPr sz="3200" spc="2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que </a:t>
            </a:r>
            <a:r>
              <a:rPr sz="3200" spc="-8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planta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complete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su</a:t>
            </a:r>
            <a:r>
              <a:rPr sz="32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ciclo</a:t>
            </a:r>
            <a:r>
              <a:rPr sz="32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vital.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1" y="4327652"/>
            <a:ext cx="807275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680085" algn="l"/>
                <a:tab pos="1545590" algn="l"/>
                <a:tab pos="3006090" algn="l"/>
                <a:tab pos="3716020" algn="l"/>
                <a:tab pos="6365875" algn="l"/>
                <a:tab pos="7308850" algn="l"/>
              </a:tabLst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2)	No	puede	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	</a:t>
            </a:r>
            <a:r>
              <a:rPr sz="3200" spc="-35" dirty="0">
                <a:solidFill>
                  <a:srgbClr val="FFFFFF"/>
                </a:solidFill>
                <a:latin typeface="Segoe UI"/>
                <a:cs typeface="Segoe UI"/>
              </a:rPr>
              <a:t>r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</a:t>
            </a:r>
            <a:r>
              <a:rPr sz="3200" spc="-20" dirty="0">
                <a:solidFill>
                  <a:srgbClr val="FFFFFF"/>
                </a:solidFill>
                <a:latin typeface="Segoe UI"/>
                <a:cs typeface="Segoe UI"/>
              </a:rPr>
              <a:t>e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mpla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z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d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o	por	o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t</a:t>
            </a:r>
            <a:r>
              <a:rPr sz="3200" spc="-35" dirty="0">
                <a:solidFill>
                  <a:srgbClr val="FFFFFF"/>
                </a:solidFill>
                <a:latin typeface="Segoe UI"/>
                <a:cs typeface="Segoe UI"/>
              </a:rPr>
              <a:t>r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o 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elemento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con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propiedades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similares.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9410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1623187"/>
            <a:ext cx="8073390" cy="2952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3)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Debe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participar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directamente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el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metabolismo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y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su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beneficio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no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debe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estar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relacionado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solo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al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hecho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mejorar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las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características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del</a:t>
            </a:r>
            <a:r>
              <a:rPr sz="32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sustrato,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mejorando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el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crecimiento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 la 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microflora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o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algún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efecto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parecido.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256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40" y="548640"/>
            <a:ext cx="8322564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Vamos conociéndonos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4918656" cy="4351338"/>
          </a:xfrm>
        </p:spPr>
        <p:txBody>
          <a:bodyPr/>
          <a:lstStyle/>
          <a:p>
            <a:r>
              <a:rPr lang="es-MX" dirty="0" smtClean="0"/>
              <a:t>Nombre.</a:t>
            </a:r>
          </a:p>
          <a:p>
            <a:r>
              <a:rPr lang="es-MX" dirty="0" smtClean="0"/>
              <a:t>Plantel.</a:t>
            </a:r>
          </a:p>
          <a:p>
            <a:r>
              <a:rPr lang="es-MX" dirty="0" smtClean="0"/>
              <a:t>Materias que imparte.</a:t>
            </a:r>
          </a:p>
          <a:p>
            <a:r>
              <a:rPr lang="es-MX" dirty="0" smtClean="0"/>
              <a:t>Algún proyecto que tengas en mente a realizar.</a:t>
            </a:r>
          </a:p>
          <a:p>
            <a:endParaRPr lang="es-MX" dirty="0"/>
          </a:p>
          <a:p>
            <a:r>
              <a:rPr lang="es-MX" dirty="0" smtClean="0"/>
              <a:t>Tiempo de actividad 25 min</a:t>
            </a:r>
          </a:p>
        </p:txBody>
      </p:sp>
      <p:pic>
        <p:nvPicPr>
          <p:cNvPr id="2050" name="Picture 2" descr="Dinámicas grupales para el Proceso de Selección de Personal | CONDUCE TU  EMPRESA | Emprendimiento, Negocios e Inv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310" y="3391503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0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13447" y="1298447"/>
            <a:ext cx="2421890" cy="487680"/>
            <a:chOff x="5489447" y="1298447"/>
            <a:chExt cx="2421890" cy="487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2495" y="1301495"/>
              <a:ext cx="2415539" cy="4815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92495" y="1301495"/>
              <a:ext cx="2415540" cy="481965"/>
            </a:xfrm>
            <a:custGeom>
              <a:avLst/>
              <a:gdLst/>
              <a:ahLst/>
              <a:cxnLst/>
              <a:rect l="l" t="t" r="r" b="b"/>
              <a:pathLst>
                <a:path w="2415540" h="481964">
                  <a:moveTo>
                    <a:pt x="80263" y="0"/>
                  </a:moveTo>
                  <a:lnTo>
                    <a:pt x="2415539" y="0"/>
                  </a:lnTo>
                  <a:lnTo>
                    <a:pt x="2415539" y="401319"/>
                  </a:lnTo>
                  <a:lnTo>
                    <a:pt x="2409231" y="432560"/>
                  </a:lnTo>
                  <a:lnTo>
                    <a:pt x="2392029" y="458073"/>
                  </a:lnTo>
                  <a:lnTo>
                    <a:pt x="2366516" y="475275"/>
                  </a:lnTo>
                  <a:lnTo>
                    <a:pt x="2335276" y="481583"/>
                  </a:lnTo>
                  <a:lnTo>
                    <a:pt x="0" y="481583"/>
                  </a:lnTo>
                  <a:lnTo>
                    <a:pt x="0" y="80263"/>
                  </a:ln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3" y="0"/>
                  </a:lnTo>
                  <a:close/>
                </a:path>
              </a:pathLst>
            </a:custGeom>
            <a:ln w="6096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689860" y="1312164"/>
            <a:ext cx="2421890" cy="486409"/>
            <a:chOff x="1165860" y="1312163"/>
            <a:chExt cx="2421890" cy="48640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8908" y="1315211"/>
              <a:ext cx="2415540" cy="4800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68908" y="1315211"/>
              <a:ext cx="2415540" cy="480059"/>
            </a:xfrm>
            <a:custGeom>
              <a:avLst/>
              <a:gdLst/>
              <a:ahLst/>
              <a:cxnLst/>
              <a:rect l="l" t="t" r="r" b="b"/>
              <a:pathLst>
                <a:path w="2415540" h="480060">
                  <a:moveTo>
                    <a:pt x="80009" y="0"/>
                  </a:moveTo>
                  <a:lnTo>
                    <a:pt x="2415540" y="0"/>
                  </a:lnTo>
                  <a:lnTo>
                    <a:pt x="2415540" y="400050"/>
                  </a:lnTo>
                  <a:lnTo>
                    <a:pt x="2409253" y="431196"/>
                  </a:lnTo>
                  <a:lnTo>
                    <a:pt x="2392108" y="456628"/>
                  </a:lnTo>
                  <a:lnTo>
                    <a:pt x="2366676" y="473773"/>
                  </a:lnTo>
                  <a:lnTo>
                    <a:pt x="2335529" y="480060"/>
                  </a:lnTo>
                  <a:lnTo>
                    <a:pt x="0" y="480060"/>
                  </a:lnTo>
                  <a:lnTo>
                    <a:pt x="0" y="80010"/>
                  </a:lnTo>
                  <a:lnTo>
                    <a:pt x="6288" y="48863"/>
                  </a:lnTo>
                  <a:lnTo>
                    <a:pt x="23436" y="23431"/>
                  </a:lnTo>
                  <a:lnTo>
                    <a:pt x="48868" y="6286"/>
                  </a:lnTo>
                  <a:lnTo>
                    <a:pt x="80009" y="0"/>
                  </a:lnTo>
                  <a:close/>
                </a:path>
              </a:pathLst>
            </a:custGeom>
            <a:ln w="6095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960270" y="1314704"/>
            <a:ext cx="3881754" cy="3300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8360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 MT"/>
                <a:cs typeface="Arial MT"/>
              </a:rPr>
              <a:t>Macronutrientes</a:t>
            </a:r>
            <a:endParaRPr sz="2400">
              <a:solidFill>
                <a:prstClr val="black"/>
              </a:solidFill>
              <a:latin typeface="Arial MT"/>
              <a:cs typeface="Arial MT"/>
            </a:endParaRPr>
          </a:p>
          <a:p>
            <a:pPr>
              <a:spcBef>
                <a:spcPts val="50"/>
              </a:spcBef>
            </a:pPr>
            <a:endParaRPr sz="3850">
              <a:solidFill>
                <a:prstClr val="black"/>
              </a:solidFill>
              <a:latin typeface="Arial MT"/>
              <a:cs typeface="Arial MT"/>
            </a:endParaRPr>
          </a:p>
          <a:p>
            <a:pPr marL="12700" marR="5080">
              <a:lnSpc>
                <a:spcPts val="2590"/>
              </a:lnSpc>
              <a:tabLst>
                <a:tab pos="843280" algn="l"/>
                <a:tab pos="2602230" algn="l"/>
                <a:tab pos="325120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So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n	</a:t>
            </a:r>
            <a:r>
              <a:rPr sz="2400" spc="-35" dirty="0">
                <a:solidFill>
                  <a:srgbClr val="FFFFFF"/>
                </a:solidFill>
                <a:latin typeface="Segoe UI"/>
                <a:cs typeface="Segoe UI"/>
              </a:rPr>
              <a:t>r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equeridos	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e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n	altas 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concentraciones.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55"/>
              </a:spcBef>
            </a:pPr>
            <a:endParaRPr sz="2350">
              <a:solidFill>
                <a:prstClr val="black"/>
              </a:solidFill>
              <a:latin typeface="Segoe UI"/>
              <a:cs typeface="Segoe UI"/>
            </a:endParaRPr>
          </a:p>
          <a:p>
            <a:pPr marL="326390" indent="-314325">
              <a:buClr>
                <a:srgbClr val="3B8B92"/>
              </a:buClr>
              <a:buSzPct val="85416"/>
              <a:buFont typeface="Wingdings"/>
              <a:buChar char=""/>
              <a:tabLst>
                <a:tab pos="327025" algn="l"/>
              </a:tabLst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Estructurales: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C,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H,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O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26390" indent="-314325">
              <a:spcBef>
                <a:spcPts val="725"/>
              </a:spcBef>
              <a:buClr>
                <a:srgbClr val="3B8B92"/>
              </a:buClr>
              <a:buSzPct val="85416"/>
              <a:buFont typeface="Wingdings"/>
              <a:buChar char=""/>
              <a:tabLst>
                <a:tab pos="327025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Primario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s:</a:t>
            </a:r>
            <a:r>
              <a:rPr sz="2400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N,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385" dirty="0">
                <a:solidFill>
                  <a:srgbClr val="FFFFFF"/>
                </a:solidFill>
                <a:latin typeface="Segoe UI"/>
                <a:cs typeface="Segoe UI"/>
              </a:rPr>
              <a:t>P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,</a:t>
            </a:r>
            <a:r>
              <a:rPr sz="2400" spc="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K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26390" indent="-314325">
              <a:spcBef>
                <a:spcPts val="705"/>
              </a:spcBef>
              <a:buClr>
                <a:srgbClr val="3B8B92"/>
              </a:buClr>
              <a:buSzPct val="85416"/>
              <a:buFont typeface="Wingdings"/>
              <a:buChar char=""/>
              <a:tabLst>
                <a:tab pos="327025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Secundarios: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Ca,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Mg,</a:t>
            </a: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S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51878" y="1318005"/>
            <a:ext cx="2142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0" spc="-10" dirty="0">
                <a:solidFill>
                  <a:srgbClr val="000000"/>
                </a:solidFill>
              </a:rPr>
              <a:t>Micronutrientes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6435091" y="2221485"/>
            <a:ext cx="3732529" cy="241871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just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Son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requeridos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en 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cantidades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muy</a:t>
            </a:r>
            <a:r>
              <a:rPr sz="2400" spc="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pequeñas </a:t>
            </a:r>
            <a:r>
              <a:rPr sz="2400" spc="-6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o cantidades traza: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10"/>
              </a:spcBef>
            </a:pPr>
            <a:endParaRPr sz="3200">
              <a:solidFill>
                <a:prstClr val="black"/>
              </a:solidFill>
              <a:latin typeface="Segoe UI"/>
              <a:cs typeface="Segoe UI"/>
            </a:endParaRPr>
          </a:p>
          <a:p>
            <a:pPr marL="12700" algn="just"/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B,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Cl,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Cu,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Fe,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Mn,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12700" algn="just">
              <a:spcBef>
                <a:spcPts val="720"/>
              </a:spcBef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Mo</a:t>
            </a:r>
            <a:r>
              <a:rPr sz="24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4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Zn.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215" y="4364735"/>
            <a:ext cx="2609088" cy="249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0935" y="483235"/>
            <a:ext cx="67900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spc="-5" dirty="0"/>
              <a:t>Mecanismos</a:t>
            </a:r>
            <a:r>
              <a:rPr sz="4400" spc="-55" dirty="0"/>
              <a:t> </a:t>
            </a:r>
            <a:r>
              <a:rPr sz="4400" spc="-5" dirty="0"/>
              <a:t>de</a:t>
            </a:r>
            <a:r>
              <a:rPr sz="4400" spc="-30" dirty="0"/>
              <a:t> </a:t>
            </a:r>
            <a:r>
              <a:rPr sz="4400" spc="-5" dirty="0"/>
              <a:t>absorción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059941" y="1867358"/>
            <a:ext cx="8074025" cy="2953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Segoe UI"/>
                <a:cs typeface="Segoe UI"/>
              </a:rPr>
              <a:t>Intercepción:</a:t>
            </a:r>
            <a:r>
              <a:rPr sz="3200" b="1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iones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se</a:t>
            </a:r>
            <a:r>
              <a:rPr sz="32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encuentran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adheridos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sitios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intercambio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3200" spc="8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3200" spc="-8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raíz,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mediante la acción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del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ácido carbónico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(CO</a:t>
            </a:r>
            <a:r>
              <a:rPr sz="2000" spc="-1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),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se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liberan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iones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H+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provocando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un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intercambio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con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los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iones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solución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y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asimilando</a:t>
            </a:r>
            <a:r>
              <a:rPr sz="32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los elementos nutritivos.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1983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5975" y="1053083"/>
            <a:ext cx="6632448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1291590"/>
            <a:ext cx="8074025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3200" b="1" spc="-5" dirty="0">
                <a:solidFill>
                  <a:srgbClr val="FFFFFF"/>
                </a:solidFill>
                <a:latin typeface="Segoe UI"/>
                <a:cs typeface="Segoe UI"/>
              </a:rPr>
              <a:t>Flujo</a:t>
            </a:r>
            <a:r>
              <a:rPr sz="3200" b="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b="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Segoe UI"/>
                <a:cs typeface="Segoe UI"/>
              </a:rPr>
              <a:t>masas:</a:t>
            </a:r>
            <a:r>
              <a:rPr sz="3200" b="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refiere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al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flujo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los </a:t>
            </a:r>
            <a:r>
              <a:rPr sz="3200" spc="-8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nutrientes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disueltos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en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solución,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es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un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proceso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pasivo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y la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cantidad de iones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que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se </a:t>
            </a:r>
            <a:r>
              <a:rPr sz="3200" spc="-8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acumulen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raíz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dependerá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concentración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nutrientes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en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solución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y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la tasa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 evapotranspiración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(</a:t>
            </a:r>
            <a:r>
              <a:rPr sz="3200" b="1" spc="-10" dirty="0">
                <a:solidFill>
                  <a:srgbClr val="FFFFFF"/>
                </a:solidFill>
                <a:latin typeface="Segoe UI"/>
                <a:cs typeface="Segoe UI"/>
              </a:rPr>
              <a:t>APOPLASTO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).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093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1002031"/>
            <a:ext cx="8056880" cy="392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Difusión: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es el movimiento de una molécula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3200" spc="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una</a:t>
            </a:r>
            <a:r>
              <a:rPr sz="32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región</a:t>
            </a:r>
            <a:r>
              <a:rPr sz="32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3200" spc="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32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concentración</a:t>
            </a:r>
            <a:r>
              <a:rPr sz="3200" spc="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3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otra de menor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concentración,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en el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cual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el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movimiento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realiza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través de una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membrana semipermeable (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SIMPLASTO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),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esto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sucede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cuando la absorción por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intercepción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flujo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masas no cumple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con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requerimientos</a:t>
            </a:r>
            <a:r>
              <a:rPr sz="3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nutricionales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 planta.</a:t>
            </a:r>
            <a:endParaRPr sz="3200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5293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5123" y="632459"/>
            <a:ext cx="827989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23160" y="0"/>
            <a:ext cx="8244840" cy="6858000"/>
            <a:chOff x="899160" y="0"/>
            <a:chExt cx="8244840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160" y="2138172"/>
              <a:ext cx="7005828" cy="40386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44190" y="63451"/>
            <a:ext cx="7151623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4725" marR="5080" indent="-962025">
              <a:spcBef>
                <a:spcPts val="100"/>
              </a:spcBef>
            </a:pPr>
            <a:r>
              <a:rPr sz="5400" spc="-5" dirty="0"/>
              <a:t>Movilidad</a:t>
            </a:r>
            <a:r>
              <a:rPr sz="5400" spc="-70" dirty="0"/>
              <a:t> </a:t>
            </a:r>
            <a:r>
              <a:rPr sz="5400" spc="-5" dirty="0"/>
              <a:t>de</a:t>
            </a:r>
            <a:r>
              <a:rPr sz="5400" spc="-40" dirty="0"/>
              <a:t> </a:t>
            </a:r>
            <a:r>
              <a:rPr sz="5400" spc="-5" dirty="0"/>
              <a:t>los </a:t>
            </a:r>
            <a:r>
              <a:rPr sz="5400" spc="-1475" dirty="0"/>
              <a:t> </a:t>
            </a:r>
            <a:r>
              <a:rPr sz="5400" spc="-10" dirty="0"/>
              <a:t>Nutrientes</a:t>
            </a:r>
            <a:endParaRPr sz="5400"/>
          </a:p>
        </p:txBody>
      </p:sp>
    </p:spTree>
    <p:extLst>
      <p:ext uri="{BB962C8B-B14F-4D97-AF65-F5344CB8AC3E}">
        <p14:creationId xmlns:p14="http://schemas.microsoft.com/office/powerpoint/2010/main" val="38962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715519"/>
            <a:ext cx="8072120" cy="4324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715" indent="-342900" algn="just">
              <a:spcBef>
                <a:spcPts val="105"/>
              </a:spcBef>
              <a:buFontTx/>
              <a:buChar char="•"/>
              <a:tabLst>
                <a:tab pos="355600" algn="l"/>
              </a:tabLst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El </a:t>
            </a:r>
            <a:r>
              <a:rPr sz="3200" b="1" spc="-5" dirty="0">
                <a:solidFill>
                  <a:srgbClr val="FFFFFF"/>
                </a:solidFill>
                <a:latin typeface="Segoe UI"/>
                <a:cs typeface="Segoe UI"/>
              </a:rPr>
              <a:t>xilema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es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un tejido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que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se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extiende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manera</a:t>
            </a:r>
            <a:r>
              <a:rPr sz="32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continua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por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toda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la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planta.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40"/>
              </a:spcBef>
              <a:buClr>
                <a:srgbClr val="FFFFFF"/>
              </a:buClr>
              <a:buFont typeface="Segoe UI"/>
              <a:buChar char="•"/>
            </a:pPr>
            <a:endParaRPr sz="5200">
              <a:solidFill>
                <a:prstClr val="black"/>
              </a:solidFill>
              <a:latin typeface="Segoe UI"/>
              <a:cs typeface="Segoe UI"/>
            </a:endParaRPr>
          </a:p>
          <a:p>
            <a:pPr marL="355600" marR="5080" indent="-342900" algn="just">
              <a:spcBef>
                <a:spcPts val="5"/>
              </a:spcBef>
              <a:buFontTx/>
              <a:buChar char="•"/>
              <a:tabLst>
                <a:tab pos="355600" algn="l"/>
              </a:tabLst>
            </a:pP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Está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formado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por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células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"muertas"</a:t>
            </a:r>
            <a:r>
              <a:rPr sz="32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que </a:t>
            </a:r>
            <a:r>
              <a:rPr sz="3200" spc="-8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han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perdido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su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contenido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interno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(</a:t>
            </a:r>
            <a:r>
              <a:rPr sz="3200" b="1" spc="-5" dirty="0">
                <a:solidFill>
                  <a:srgbClr val="FFFFFF"/>
                </a:solidFill>
                <a:latin typeface="Segoe UI"/>
                <a:cs typeface="Segoe UI"/>
              </a:rPr>
              <a:t>traquéidas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)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que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al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sobreponerse una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tras 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otra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permite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Segoe UI"/>
                <a:cs typeface="Segoe UI"/>
              </a:rPr>
              <a:t>paso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del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agua</a:t>
            </a:r>
            <a:r>
              <a:rPr sz="32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3200" spc="87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una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 célula</a:t>
            </a:r>
            <a:r>
              <a:rPr sz="32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32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Segoe UI"/>
                <a:cs typeface="Segoe UI"/>
              </a:rPr>
              <a:t>siguiente.</a:t>
            </a:r>
            <a:endParaRPr sz="32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2592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1868" y="1557527"/>
            <a:ext cx="2724912" cy="4610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31891" y="271272"/>
            <a:ext cx="5201412" cy="30861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45430" y="4390135"/>
            <a:ext cx="501078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Su función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es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conducción de </a:t>
            </a:r>
            <a:r>
              <a:rPr sz="2800" spc="-7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agua,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almacenamiento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soporte.</a:t>
            </a:r>
            <a:endParaRPr sz="2800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83962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40" y="117346"/>
            <a:ext cx="8542020" cy="66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="" xmlns:a16="http://schemas.microsoft.com/office/drawing/2014/main" id="{5964CBE2-084A-47DF-A704-CF5F6217B5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3432BE-A7D3-5BCF-C846-6AD97D819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74819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es-MX" sz="6700">
                <a:solidFill>
                  <a:schemeClr val="bg1"/>
                </a:solidFill>
              </a:rPr>
              <a:t>HIDROPONIA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D2778B1-7A4F-E170-50FD-CC698CA3E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4414180"/>
            <a:ext cx="4830283" cy="1594507"/>
          </a:xfrm>
        </p:spPr>
        <p:txBody>
          <a:bodyPr>
            <a:norm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</a:rPr>
              <a:t>Cultivo sin suelo</a:t>
            </a:r>
          </a:p>
          <a:p>
            <a:pPr algn="l"/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ultivo hidropónico: qué es y cuáles son sus beneficios | Discovery  Latinoamérica">
            <a:extLst>
              <a:ext uri="{FF2B5EF4-FFF2-40B4-BE49-F238E27FC236}">
                <a16:creationId xmlns="" xmlns:a16="http://schemas.microsoft.com/office/drawing/2014/main" id="{BEF9F1ED-BEA9-9A23-5269-33BD0E27C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r="19679" b="-1"/>
          <a:stretch/>
        </p:blipFill>
        <p:spPr bwMode="auto"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: Shape 1032">
            <a:extLst>
              <a:ext uri="{FF2B5EF4-FFF2-40B4-BE49-F238E27FC236}">
                <a16:creationId xmlns="" xmlns:a16="http://schemas.microsoft.com/office/drawing/2014/main" id="{686A5CBB-E03B-4019-8BCD-78975D39E4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="" xmlns:a16="http://schemas.microsoft.com/office/drawing/2014/main" id="{94993204-9792-4E61-A83C-73D4379E2B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16124" y="0"/>
            <a:ext cx="8152130" cy="6858000"/>
            <a:chOff x="992124" y="0"/>
            <a:chExt cx="8152130" cy="6858000"/>
          </a:xfrm>
        </p:grpSpPr>
        <p:sp>
          <p:nvSpPr>
            <p:cNvPr id="4" name="object 4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124" y="2119883"/>
              <a:ext cx="7159752" cy="405688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44190" y="63451"/>
            <a:ext cx="7151623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4725" marR="5080" indent="-962025">
              <a:spcBef>
                <a:spcPts val="100"/>
              </a:spcBef>
            </a:pPr>
            <a:r>
              <a:rPr sz="5400" spc="-5" dirty="0"/>
              <a:t>Movilidad</a:t>
            </a:r>
            <a:r>
              <a:rPr sz="5400" spc="-70" dirty="0"/>
              <a:t> </a:t>
            </a:r>
            <a:r>
              <a:rPr sz="5400" spc="-5" dirty="0"/>
              <a:t>de</a:t>
            </a:r>
            <a:r>
              <a:rPr sz="5400" spc="-40" dirty="0"/>
              <a:t> </a:t>
            </a:r>
            <a:r>
              <a:rPr sz="5400" spc="-5" dirty="0"/>
              <a:t>los </a:t>
            </a:r>
            <a:r>
              <a:rPr sz="5400" spc="-1475" dirty="0"/>
              <a:t> </a:t>
            </a:r>
            <a:r>
              <a:rPr sz="5400" spc="-10" dirty="0"/>
              <a:t>Nutrientes</a:t>
            </a:r>
            <a:endParaRPr sz="5400"/>
          </a:p>
        </p:txBody>
      </p:sp>
    </p:spTree>
    <p:extLst>
      <p:ext uri="{BB962C8B-B14F-4D97-AF65-F5344CB8AC3E}">
        <p14:creationId xmlns:p14="http://schemas.microsoft.com/office/powerpoint/2010/main" val="123429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340" y="-1905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64908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44190" y="63451"/>
            <a:ext cx="7151623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4725" marR="5080" indent="-962025">
              <a:spcBef>
                <a:spcPts val="100"/>
              </a:spcBef>
            </a:pPr>
            <a:r>
              <a:rPr sz="5400" spc="-5" dirty="0"/>
              <a:t>Movilidad</a:t>
            </a:r>
            <a:r>
              <a:rPr sz="5400" spc="-70" dirty="0"/>
              <a:t> </a:t>
            </a:r>
            <a:r>
              <a:rPr sz="5400" spc="-5" dirty="0"/>
              <a:t>de</a:t>
            </a:r>
            <a:r>
              <a:rPr sz="5400" spc="-40" dirty="0"/>
              <a:t> </a:t>
            </a:r>
            <a:r>
              <a:rPr sz="5400" spc="-5" dirty="0"/>
              <a:t>los </a:t>
            </a:r>
            <a:r>
              <a:rPr sz="5400" spc="-1475" dirty="0"/>
              <a:t> </a:t>
            </a:r>
            <a:r>
              <a:rPr sz="5400" spc="-10" dirty="0"/>
              <a:t>Nutrientes</a:t>
            </a:r>
            <a:endParaRPr sz="54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024484"/>
              </p:ext>
            </p:extLst>
          </p:nvPr>
        </p:nvGraphicFramePr>
        <p:xfrm>
          <a:off x="1803042" y="1906073"/>
          <a:ext cx="8512934" cy="49519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1968"/>
                <a:gridCol w="2774934"/>
                <a:gridCol w="2916032"/>
              </a:tblGrid>
              <a:tr h="265385">
                <a:tc>
                  <a:txBody>
                    <a:bodyPr/>
                    <a:lstStyle/>
                    <a:p>
                      <a:pPr marL="12065" algn="ctr">
                        <a:lnSpc>
                          <a:spcPts val="1310"/>
                        </a:lnSpc>
                        <a:spcBef>
                          <a:spcPts val="114"/>
                        </a:spcBef>
                      </a:pPr>
                      <a:r>
                        <a:rPr sz="1100" dirty="0">
                          <a:solidFill>
                            <a:schemeClr val="bg1"/>
                          </a:solidFill>
                          <a:latin typeface="Arial Black"/>
                          <a:cs typeface="Arial Black"/>
                        </a:rPr>
                        <a:t>Alta</a:t>
                      </a:r>
                    </a:p>
                  </a:txBody>
                  <a:tcPr marL="0" marR="0" marT="14604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310"/>
                        </a:lnSpc>
                        <a:spcBef>
                          <a:spcPts val="114"/>
                        </a:spcBef>
                      </a:pPr>
                      <a:r>
                        <a:rPr sz="1100" dirty="0">
                          <a:solidFill>
                            <a:schemeClr val="bg1"/>
                          </a:solidFill>
                          <a:latin typeface="Arial Black"/>
                          <a:cs typeface="Arial Black"/>
                        </a:rPr>
                        <a:t>Medio</a:t>
                      </a:r>
                      <a:endParaRPr sz="1100">
                        <a:solidFill>
                          <a:schemeClr val="bg1"/>
                        </a:solidFill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310"/>
                        </a:lnSpc>
                        <a:spcBef>
                          <a:spcPts val="114"/>
                        </a:spcBef>
                      </a:pPr>
                      <a:r>
                        <a:rPr sz="1100" dirty="0">
                          <a:solidFill>
                            <a:schemeClr val="bg1"/>
                          </a:solidFill>
                          <a:latin typeface="Arial Black"/>
                          <a:cs typeface="Arial Black"/>
                        </a:rPr>
                        <a:t>Muy</a:t>
                      </a:r>
                      <a:r>
                        <a:rPr sz="1100" spc="-55" dirty="0">
                          <a:solidFill>
                            <a:schemeClr val="bg1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spc="-5" dirty="0">
                          <a:solidFill>
                            <a:schemeClr val="bg1"/>
                          </a:solidFill>
                          <a:latin typeface="Arial Black"/>
                          <a:cs typeface="Arial Black"/>
                        </a:rPr>
                        <a:t>bajo</a:t>
                      </a:r>
                      <a:endParaRPr sz="1100" dirty="0">
                        <a:solidFill>
                          <a:schemeClr val="bg1"/>
                        </a:solidFill>
                        <a:latin typeface="Arial Black"/>
                        <a:cs typeface="Arial Black"/>
                      </a:endParaRPr>
                    </a:p>
                  </a:txBody>
                  <a:tcPr marL="0" marR="0" marT="14604" marB="0">
                    <a:solidFill>
                      <a:srgbClr val="294551"/>
                    </a:solidFill>
                  </a:tcPr>
                </a:tc>
              </a:tr>
              <a:tr h="554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</a:tr>
              <a:tr h="797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100" b="1" spc="-5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Potasio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731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100" b="1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Zinc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588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100" b="1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Calcio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294551"/>
                    </a:solidFill>
                  </a:tcPr>
                </a:tc>
              </a:tr>
              <a:tr h="596633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100" b="1" spc="-5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Magnesio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100" b="1" spc="-5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Cobre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 marL="5651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100" b="1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Boro*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solidFill>
                      <a:srgbClr val="294551"/>
                    </a:solidFill>
                  </a:tcPr>
                </a:tc>
              </a:tr>
              <a:tr h="596458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100" b="1" spc="-5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Fósforo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100" b="1" spc="-5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Molibdeno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94551"/>
                    </a:solidFill>
                  </a:tcPr>
                </a:tc>
              </a:tr>
              <a:tr h="596337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100" b="1" spc="-5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Azufre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100" b="1" spc="-5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Maganeso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94551"/>
                    </a:solidFill>
                  </a:tcPr>
                </a:tc>
              </a:tr>
              <a:tr h="394886">
                <a:tc>
                  <a:txBody>
                    <a:bodyPr/>
                    <a:lstStyle/>
                    <a:p>
                      <a:pPr marL="10795" algn="ctr">
                        <a:lnSpc>
                          <a:spcPts val="1280"/>
                        </a:lnSpc>
                        <a:spcBef>
                          <a:spcPts val="885"/>
                        </a:spcBef>
                      </a:pPr>
                      <a:r>
                        <a:rPr sz="1100" b="1" spc="-5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Nitrogeno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ts val="1280"/>
                        </a:lnSpc>
                        <a:spcBef>
                          <a:spcPts val="885"/>
                        </a:spcBef>
                      </a:pPr>
                      <a:r>
                        <a:rPr sz="1100" b="1" dirty="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Hierro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94551"/>
                    </a:solidFill>
                  </a:tcPr>
                </a:tc>
              </a:tr>
              <a:tr h="554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</a:tr>
              <a:tr h="596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0160">
                        <a:lnSpc>
                          <a:spcPts val="1275"/>
                        </a:lnSpc>
                        <a:spcBef>
                          <a:spcPts val="780"/>
                        </a:spcBef>
                      </a:pPr>
                      <a:r>
                        <a:rPr sz="11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*En</a:t>
                      </a:r>
                      <a:r>
                        <a:rPr sz="11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sz="11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mayoria</a:t>
                      </a:r>
                      <a:r>
                        <a:rPr sz="1100" spc="-4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100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los</a:t>
                      </a:r>
                      <a:r>
                        <a:rPr sz="11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cultivos</a:t>
                      </a:r>
                    </a:p>
                  </a:txBody>
                  <a:tcPr marL="0" marR="0" marT="0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9455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9455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8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65920" y="0"/>
            <a:ext cx="1402080" cy="6858000"/>
          </a:xfrm>
          <a:custGeom>
            <a:avLst/>
            <a:gdLst/>
            <a:ahLst/>
            <a:cxnLst/>
            <a:rect l="l" t="t" r="r" b="b"/>
            <a:pathLst>
              <a:path w="1402079" h="6858000">
                <a:moveTo>
                  <a:pt x="1402080" y="0"/>
                </a:moveTo>
                <a:lnTo>
                  <a:pt x="934212" y="0"/>
                </a:lnTo>
                <a:lnTo>
                  <a:pt x="0" y="0"/>
                </a:lnTo>
                <a:lnTo>
                  <a:pt x="0" y="467868"/>
                </a:lnTo>
                <a:lnTo>
                  <a:pt x="934212" y="467868"/>
                </a:lnTo>
                <a:lnTo>
                  <a:pt x="934212" y="6388608"/>
                </a:lnTo>
                <a:lnTo>
                  <a:pt x="0" y="6388608"/>
                </a:lnTo>
                <a:lnTo>
                  <a:pt x="0" y="6856476"/>
                </a:lnTo>
                <a:lnTo>
                  <a:pt x="934212" y="6856476"/>
                </a:lnTo>
                <a:lnTo>
                  <a:pt x="934212" y="6858000"/>
                </a:lnTo>
                <a:lnTo>
                  <a:pt x="1402080" y="6858000"/>
                </a:lnTo>
                <a:lnTo>
                  <a:pt x="1402080" y="6856476"/>
                </a:lnTo>
                <a:lnTo>
                  <a:pt x="1402080" y="6388608"/>
                </a:lnTo>
                <a:lnTo>
                  <a:pt x="1402080" y="467868"/>
                </a:lnTo>
                <a:lnTo>
                  <a:pt x="1402080" y="0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44190" y="63451"/>
            <a:ext cx="7151623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4725" marR="5080" indent="-962025">
              <a:spcBef>
                <a:spcPts val="100"/>
              </a:spcBef>
            </a:pPr>
            <a:r>
              <a:rPr sz="5400" spc="-5" dirty="0"/>
              <a:t>Movilidad</a:t>
            </a:r>
            <a:r>
              <a:rPr sz="5400" spc="-70" dirty="0"/>
              <a:t> </a:t>
            </a:r>
            <a:r>
              <a:rPr sz="5400" spc="-5" dirty="0"/>
              <a:t>de</a:t>
            </a:r>
            <a:r>
              <a:rPr sz="5400" spc="-40" dirty="0"/>
              <a:t> </a:t>
            </a:r>
            <a:r>
              <a:rPr sz="5400" spc="-5" dirty="0"/>
              <a:t>los </a:t>
            </a:r>
            <a:r>
              <a:rPr sz="5400" spc="-1475" dirty="0"/>
              <a:t> </a:t>
            </a:r>
            <a:r>
              <a:rPr sz="5400" spc="-10" dirty="0"/>
              <a:t>Nutrientes</a:t>
            </a:r>
            <a:endParaRPr sz="54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7767" y="1819655"/>
            <a:ext cx="5183124" cy="47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7323" y="147955"/>
            <a:ext cx="6678295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435">
              <a:spcBef>
                <a:spcPts val="100"/>
              </a:spcBef>
            </a:pPr>
            <a:r>
              <a:rPr sz="4400" b="0" spc="-35" dirty="0"/>
              <a:t>Factores </a:t>
            </a:r>
            <a:r>
              <a:rPr sz="4400" b="0" dirty="0"/>
              <a:t>que </a:t>
            </a:r>
            <a:r>
              <a:rPr sz="4400" b="0" spc="-5" dirty="0"/>
              <a:t>influyen </a:t>
            </a:r>
            <a:r>
              <a:rPr sz="4400" b="0" dirty="0"/>
              <a:t>en </a:t>
            </a:r>
            <a:r>
              <a:rPr sz="4400" b="0" spc="-5" dirty="0"/>
              <a:t>la </a:t>
            </a:r>
            <a:r>
              <a:rPr sz="4400" b="0" spc="-1195" dirty="0"/>
              <a:t> </a:t>
            </a:r>
            <a:r>
              <a:rPr sz="4400" b="0" spc="-5" dirty="0"/>
              <a:t>absorción</a:t>
            </a:r>
            <a:r>
              <a:rPr sz="4400" b="0" spc="-75" dirty="0"/>
              <a:t> </a:t>
            </a:r>
            <a:r>
              <a:rPr sz="4400" b="0" dirty="0"/>
              <a:t>de</a:t>
            </a:r>
            <a:r>
              <a:rPr sz="4400" b="0" spc="-10" dirty="0"/>
              <a:t> </a:t>
            </a:r>
            <a:r>
              <a:rPr sz="4400" b="0" spc="-5" dirty="0"/>
              <a:t>los</a:t>
            </a:r>
            <a:r>
              <a:rPr sz="4400" b="0" spc="-50" dirty="0"/>
              <a:t> </a:t>
            </a:r>
            <a:r>
              <a:rPr sz="4400" b="0" spc="-5" dirty="0"/>
              <a:t>nutrientes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059940" y="1798701"/>
            <a:ext cx="8070850" cy="3798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Algunas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propiedades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físicas y químicas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le confieren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las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plantas una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mayor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o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menor absorción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los elementos;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dentro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de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estas</a:t>
            </a:r>
            <a:r>
              <a:rPr sz="24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propiedades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tenemos: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35"/>
              </a:spcBef>
            </a:pPr>
            <a:endParaRPr sz="2600">
              <a:solidFill>
                <a:prstClr val="black"/>
              </a:solidFill>
              <a:latin typeface="Segoe UI"/>
              <a:cs typeface="Segoe UI"/>
            </a:endParaRPr>
          </a:p>
          <a:p>
            <a:pPr marL="756285" indent="-287020">
              <a:buClr>
                <a:srgbClr val="BADFE2"/>
              </a:buClr>
              <a:buSzPct val="85416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Porcentaje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oxígeno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756285" indent="-287020">
              <a:spcBef>
                <a:spcPts val="2020"/>
              </a:spcBef>
              <a:buClr>
                <a:srgbClr val="BADFE2"/>
              </a:buClr>
              <a:buSzPct val="85416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spc="5" dirty="0">
                <a:solidFill>
                  <a:srgbClr val="FFFFFF"/>
                </a:solidFill>
                <a:latin typeface="Segoe UI"/>
                <a:cs typeface="Segoe UI"/>
              </a:rPr>
              <a:t>pH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756285" indent="-287020">
              <a:spcBef>
                <a:spcPts val="2014"/>
              </a:spcBef>
              <a:buClr>
                <a:srgbClr val="BADFE2"/>
              </a:buClr>
              <a:buSzPct val="85416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Interacciones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iónicas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756285" indent="-287020">
              <a:spcBef>
                <a:spcPts val="2014"/>
              </a:spcBef>
              <a:buClr>
                <a:srgbClr val="BADFE2"/>
              </a:buClr>
              <a:buSzPct val="85416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Conductividad</a:t>
            </a:r>
            <a:r>
              <a:rPr sz="2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eléctrica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224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8371" y="500888"/>
            <a:ext cx="4020185" cy="2404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2600" b="1" spc="-15" dirty="0">
                <a:solidFill>
                  <a:srgbClr val="FFFFFF"/>
                </a:solidFill>
                <a:latin typeface="Segoe UI"/>
                <a:cs typeface="Segoe UI"/>
              </a:rPr>
              <a:t>Porcentaje </a:t>
            </a:r>
            <a:r>
              <a:rPr sz="2600" b="1" spc="-5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600" b="1" spc="-10" dirty="0">
                <a:solidFill>
                  <a:srgbClr val="FFFFFF"/>
                </a:solidFill>
                <a:latin typeface="Segoe UI"/>
                <a:cs typeface="Segoe UI"/>
              </a:rPr>
              <a:t>oxígeno</a:t>
            </a:r>
            <a:r>
              <a:rPr sz="2600" spc="-10" dirty="0">
                <a:solidFill>
                  <a:srgbClr val="FFFFFF"/>
                </a:solidFill>
                <a:latin typeface="Segoe UI"/>
                <a:cs typeface="Segoe UI"/>
              </a:rPr>
              <a:t>: 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26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ausencia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O2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inhibe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2600" spc="-7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Segoe UI"/>
                <a:cs typeface="Segoe UI"/>
              </a:rPr>
              <a:t>absorción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600" spc="7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los </a:t>
            </a:r>
            <a:r>
              <a:rPr sz="2600" spc="-7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elementos;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 general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se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Segoe UI"/>
                <a:cs typeface="Segoe UI"/>
              </a:rPr>
              <a:t>reduce</a:t>
            </a:r>
            <a:r>
              <a:rPr sz="2600" spc="6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600" spc="6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absorción</a:t>
            </a:r>
            <a:r>
              <a:rPr sz="2600" spc="6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con </a:t>
            </a:r>
            <a:r>
              <a:rPr sz="2600" spc="-70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menos</a:t>
            </a:r>
            <a:r>
              <a:rPr sz="26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del</a:t>
            </a:r>
            <a:r>
              <a:rPr sz="26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10%</a:t>
            </a:r>
            <a:r>
              <a:rPr sz="26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6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O2.</a:t>
            </a:r>
            <a:endParaRPr sz="26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98370" y="3908882"/>
            <a:ext cx="4019550" cy="1611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Segoe UI"/>
                <a:cs typeface="Segoe UI"/>
              </a:rPr>
              <a:t>pH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: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Segoe UI"/>
                <a:cs typeface="Segoe UI"/>
              </a:rPr>
              <a:t>reacción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afecta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Segoe UI"/>
                <a:cs typeface="Segoe UI"/>
              </a:rPr>
              <a:t>absorción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por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el estado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de 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asimilación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del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nutriente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o </a:t>
            </a:r>
            <a:r>
              <a:rPr sz="26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6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6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dirty="0">
                <a:solidFill>
                  <a:srgbClr val="FFFFFF"/>
                </a:solidFill>
                <a:latin typeface="Segoe UI"/>
                <a:cs typeface="Segoe UI"/>
              </a:rPr>
              <a:t>cantidad</a:t>
            </a:r>
            <a:r>
              <a:rPr sz="2600" spc="-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Segoe UI"/>
                <a:cs typeface="Segoe UI"/>
              </a:rPr>
              <a:t>disponible.</a:t>
            </a:r>
            <a:endParaRPr sz="2600">
              <a:solidFill>
                <a:prstClr val="black"/>
              </a:solidFill>
              <a:latin typeface="Segoe UI"/>
              <a:cs typeface="Segoe U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7292" y="620268"/>
            <a:ext cx="3890771" cy="58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644778"/>
            <a:ext cx="8073390" cy="1611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Interacciones iónicas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r>
              <a:rPr sz="2600" spc="-5" dirty="0">
                <a:solidFill>
                  <a:srgbClr val="FFFFFF"/>
                </a:solidFill>
                <a:latin typeface="Arial MT"/>
                <a:cs typeface="Arial MT"/>
              </a:rPr>
              <a:t>los elementos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pueden </a:t>
            </a:r>
            <a:r>
              <a:rPr sz="2600" spc="-5" dirty="0">
                <a:solidFill>
                  <a:srgbClr val="FFFFFF"/>
                </a:solidFill>
                <a:latin typeface="Arial MT"/>
                <a:cs typeface="Arial MT"/>
              </a:rPr>
              <a:t>ejercer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Arial MT"/>
                <a:cs typeface="Arial MT"/>
              </a:rPr>
              <a:t>los unos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sobre </a:t>
            </a:r>
            <a:r>
              <a:rPr sz="2600" spc="-5" dirty="0">
                <a:solidFill>
                  <a:srgbClr val="FFFFFF"/>
                </a:solidFill>
                <a:latin typeface="Arial MT"/>
                <a:cs typeface="Arial MT"/>
              </a:rPr>
              <a:t>los otros,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acciones que conducen a </a:t>
            </a:r>
            <a:r>
              <a:rPr sz="2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reducir</a:t>
            </a:r>
            <a:r>
              <a:rPr sz="2600" spc="6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600" spc="6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aumentar</a:t>
            </a:r>
            <a:r>
              <a:rPr sz="2600" spc="6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su</a:t>
            </a:r>
            <a:r>
              <a:rPr sz="2600" spc="6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absorción</a:t>
            </a:r>
            <a:r>
              <a:rPr sz="2600" spc="7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Arial MT"/>
                <a:cs typeface="Arial MT"/>
              </a:rPr>
              <a:t>(sinergismos</a:t>
            </a:r>
            <a:r>
              <a:rPr sz="2600" spc="7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600" spc="-7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antagonismos).</a:t>
            </a:r>
            <a:endParaRPr sz="260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69009" y="2840736"/>
            <a:ext cx="3884929" cy="2684145"/>
            <a:chOff x="445008" y="2840735"/>
            <a:chExt cx="3884929" cy="26841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2852927"/>
              <a:ext cx="3860291" cy="26593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008" y="2840735"/>
              <a:ext cx="3884676" cy="26837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1104" y="2846831"/>
              <a:ext cx="3872865" cy="2672080"/>
            </a:xfrm>
            <a:custGeom>
              <a:avLst/>
              <a:gdLst/>
              <a:ahLst/>
              <a:cxnLst/>
              <a:rect l="l" t="t" r="r" b="b"/>
              <a:pathLst>
                <a:path w="3872865" h="2672079">
                  <a:moveTo>
                    <a:pt x="0" y="2671572"/>
                  </a:moveTo>
                  <a:lnTo>
                    <a:pt x="3872484" y="2671572"/>
                  </a:lnTo>
                  <a:lnTo>
                    <a:pt x="3872484" y="0"/>
                  </a:lnTo>
                  <a:lnTo>
                    <a:pt x="0" y="0"/>
                  </a:lnTo>
                  <a:lnTo>
                    <a:pt x="0" y="267157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353556" y="2846832"/>
            <a:ext cx="3851275" cy="2689860"/>
            <a:chOff x="4829555" y="2846832"/>
            <a:chExt cx="3851275" cy="26898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1747" y="2859024"/>
              <a:ext cx="3826763" cy="26654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9555" y="2846832"/>
              <a:ext cx="3851148" cy="26898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835651" y="2852928"/>
              <a:ext cx="3839210" cy="2677795"/>
            </a:xfrm>
            <a:custGeom>
              <a:avLst/>
              <a:gdLst/>
              <a:ahLst/>
              <a:cxnLst/>
              <a:rect l="l" t="t" r="r" b="b"/>
              <a:pathLst>
                <a:path w="3839209" h="2677795">
                  <a:moveTo>
                    <a:pt x="0" y="2677668"/>
                  </a:moveTo>
                  <a:lnTo>
                    <a:pt x="3838955" y="2677668"/>
                  </a:lnTo>
                  <a:lnTo>
                    <a:pt x="3838955" y="0"/>
                  </a:lnTo>
                  <a:lnTo>
                    <a:pt x="0" y="0"/>
                  </a:lnTo>
                  <a:lnTo>
                    <a:pt x="0" y="2677668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45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41" y="932510"/>
            <a:ext cx="80702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800" dirty="0">
                <a:latin typeface="Arial"/>
                <a:cs typeface="Arial"/>
              </a:rPr>
              <a:t>Naturaleza</a:t>
            </a:r>
            <a:r>
              <a:rPr sz="2800" spc="1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de</a:t>
            </a:r>
            <a:r>
              <a:rPr sz="2800" spc="17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la</a:t>
            </a:r>
            <a:r>
              <a:rPr sz="2800" spc="1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planta</a:t>
            </a:r>
            <a:r>
              <a:rPr sz="2800" b="0" dirty="0">
                <a:latin typeface="Arial MT"/>
                <a:cs typeface="Arial MT"/>
              </a:rPr>
              <a:t>:</a:t>
            </a:r>
            <a:r>
              <a:rPr sz="2800" b="0" spc="165" dirty="0">
                <a:latin typeface="Arial MT"/>
                <a:cs typeface="Arial MT"/>
              </a:rPr>
              <a:t> </a:t>
            </a:r>
            <a:r>
              <a:rPr sz="2800" b="0" spc="-5" dirty="0">
                <a:latin typeface="Arial MT"/>
                <a:cs typeface="Arial MT"/>
              </a:rPr>
              <a:t>las</a:t>
            </a:r>
            <a:r>
              <a:rPr sz="2800" b="0" spc="175" dirty="0">
                <a:latin typeface="Arial MT"/>
                <a:cs typeface="Arial MT"/>
              </a:rPr>
              <a:t> </a:t>
            </a:r>
            <a:r>
              <a:rPr sz="2800" b="0" spc="-5" dirty="0">
                <a:latin typeface="Arial MT"/>
                <a:cs typeface="Arial MT"/>
              </a:rPr>
              <a:t>plantas</a:t>
            </a:r>
            <a:r>
              <a:rPr sz="2800" b="0" spc="165" dirty="0">
                <a:latin typeface="Arial MT"/>
                <a:cs typeface="Arial MT"/>
              </a:rPr>
              <a:t> </a:t>
            </a:r>
            <a:r>
              <a:rPr sz="2800" b="0" spc="-5" dirty="0">
                <a:latin typeface="Arial MT"/>
                <a:cs typeface="Arial MT"/>
              </a:rPr>
              <a:t>difieren</a:t>
            </a:r>
            <a:r>
              <a:rPr sz="2800" b="0" spc="170" dirty="0">
                <a:latin typeface="Arial MT"/>
                <a:cs typeface="Arial MT"/>
              </a:rPr>
              <a:t> </a:t>
            </a:r>
            <a:r>
              <a:rPr sz="2800" b="0" spc="-5" dirty="0">
                <a:latin typeface="Arial MT"/>
                <a:cs typeface="Arial MT"/>
              </a:rPr>
              <a:t>unas </a:t>
            </a:r>
            <a:r>
              <a:rPr sz="2800" b="0" spc="-760" dirty="0">
                <a:latin typeface="Arial MT"/>
                <a:cs typeface="Arial MT"/>
              </a:rPr>
              <a:t> </a:t>
            </a:r>
            <a:r>
              <a:rPr sz="2800" b="0" dirty="0">
                <a:latin typeface="Arial MT"/>
                <a:cs typeface="Arial MT"/>
              </a:rPr>
              <a:t>de </a:t>
            </a:r>
            <a:r>
              <a:rPr sz="2800" b="0" spc="-5" dirty="0">
                <a:latin typeface="Arial MT"/>
                <a:cs typeface="Arial MT"/>
              </a:rPr>
              <a:t>otras</a:t>
            </a:r>
            <a:r>
              <a:rPr sz="2800" b="0" dirty="0">
                <a:latin typeface="Arial MT"/>
                <a:cs typeface="Arial MT"/>
              </a:rPr>
              <a:t> en su</a:t>
            </a:r>
            <a:r>
              <a:rPr sz="2800" b="0" spc="10" dirty="0">
                <a:latin typeface="Arial MT"/>
                <a:cs typeface="Arial MT"/>
              </a:rPr>
              <a:t> </a:t>
            </a:r>
            <a:r>
              <a:rPr sz="2800" b="0" dirty="0">
                <a:latin typeface="Arial MT"/>
                <a:cs typeface="Arial MT"/>
              </a:rPr>
              <a:t>poder de</a:t>
            </a:r>
            <a:r>
              <a:rPr sz="2800" b="0" spc="5" dirty="0">
                <a:latin typeface="Arial MT"/>
                <a:cs typeface="Arial MT"/>
              </a:rPr>
              <a:t> </a:t>
            </a:r>
            <a:r>
              <a:rPr sz="2800" b="0" dirty="0">
                <a:latin typeface="Arial MT"/>
                <a:cs typeface="Arial MT"/>
              </a:rPr>
              <a:t>absorción.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13634" y="2956120"/>
            <a:ext cx="10762827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b="1" spc="-5" dirty="0">
                <a:latin typeface="Arial"/>
                <a:cs typeface="Arial"/>
              </a:rPr>
              <a:t>Fase de desarrollo</a:t>
            </a:r>
            <a:r>
              <a:rPr spc="-5" dirty="0"/>
              <a:t>: las plantas jóvenes </a:t>
            </a:r>
            <a:r>
              <a:rPr dirty="0"/>
              <a:t>absorben </a:t>
            </a:r>
            <a:r>
              <a:rPr spc="5" dirty="0"/>
              <a:t> </a:t>
            </a:r>
            <a:r>
              <a:rPr spc="-5" dirty="0"/>
              <a:t>más</a:t>
            </a:r>
            <a:r>
              <a:rPr spc="740" dirty="0"/>
              <a:t> </a:t>
            </a:r>
            <a:r>
              <a:rPr dirty="0"/>
              <a:t>rápida</a:t>
            </a:r>
            <a:r>
              <a:rPr spc="735" dirty="0"/>
              <a:t> </a:t>
            </a:r>
            <a:r>
              <a:rPr spc="-5" dirty="0"/>
              <a:t>e</a:t>
            </a:r>
            <a:r>
              <a:rPr spc="745" dirty="0"/>
              <a:t> </a:t>
            </a:r>
            <a:r>
              <a:rPr spc="-5" dirty="0"/>
              <a:t>intensamente</a:t>
            </a:r>
            <a:r>
              <a:rPr spc="750" dirty="0"/>
              <a:t> </a:t>
            </a:r>
            <a:r>
              <a:rPr dirty="0"/>
              <a:t>los</a:t>
            </a:r>
            <a:r>
              <a:rPr spc="735" dirty="0"/>
              <a:t> </a:t>
            </a:r>
            <a:r>
              <a:rPr spc="-5" dirty="0"/>
              <a:t>elementos </a:t>
            </a:r>
            <a:r>
              <a:rPr spc="-770" dirty="0"/>
              <a:t> </a:t>
            </a:r>
            <a:r>
              <a:rPr dirty="0"/>
              <a:t>minerales,</a:t>
            </a:r>
            <a:r>
              <a:rPr spc="5" dirty="0"/>
              <a:t> </a:t>
            </a:r>
            <a:r>
              <a:rPr dirty="0"/>
              <a:t>aunque</a:t>
            </a:r>
            <a:r>
              <a:rPr spc="5" dirty="0"/>
              <a:t> </a:t>
            </a:r>
            <a:r>
              <a:rPr dirty="0"/>
              <a:t>después</a:t>
            </a:r>
            <a:r>
              <a:rPr spc="5" dirty="0"/>
              <a:t> </a:t>
            </a:r>
            <a:r>
              <a:rPr spc="-5" dirty="0"/>
              <a:t>disminuye</a:t>
            </a:r>
            <a:r>
              <a:rPr spc="770" dirty="0"/>
              <a:t> </a:t>
            </a:r>
            <a:r>
              <a:rPr spc="-5" dirty="0"/>
              <a:t>la </a:t>
            </a:r>
            <a:r>
              <a:rPr spc="-765" dirty="0"/>
              <a:t> </a:t>
            </a:r>
            <a:r>
              <a:rPr spc="-5" dirty="0"/>
              <a:t>absorción</a:t>
            </a:r>
            <a:r>
              <a:rPr spc="15" dirty="0"/>
              <a:t> </a:t>
            </a:r>
            <a:r>
              <a:rPr spc="-5" dirty="0"/>
              <a:t>esta</a:t>
            </a:r>
            <a:r>
              <a:rPr spc="5" dirty="0"/>
              <a:t> </a:t>
            </a:r>
            <a:r>
              <a:rPr spc="-5" dirty="0"/>
              <a:t>prosigue</a:t>
            </a:r>
            <a:r>
              <a:rPr spc="35" dirty="0"/>
              <a:t> </a:t>
            </a:r>
            <a:r>
              <a:rPr spc="-5" dirty="0"/>
              <a:t>durante</a:t>
            </a:r>
            <a:r>
              <a:rPr spc="20" dirty="0"/>
              <a:t> </a:t>
            </a:r>
            <a:r>
              <a:rPr dirty="0"/>
              <a:t>el</a:t>
            </a:r>
            <a:r>
              <a:rPr spc="5" dirty="0"/>
              <a:t> </a:t>
            </a:r>
            <a:r>
              <a:rPr spc="-5" dirty="0"/>
              <a:t>crecimiento.</a:t>
            </a:r>
          </a:p>
        </p:txBody>
      </p:sp>
    </p:spTree>
    <p:extLst>
      <p:ext uri="{BB962C8B-B14F-4D97-AF65-F5344CB8AC3E}">
        <p14:creationId xmlns:p14="http://schemas.microsoft.com/office/powerpoint/2010/main" val="19905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4200" y="428320"/>
            <a:ext cx="6541134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Temperatura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cuando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superan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los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40°C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la absorción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se ve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inhibida, debido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deshidratación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de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enzimas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que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intervienen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este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proceso.</a:t>
            </a:r>
            <a:endParaRPr sz="28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4201" y="3245865"/>
            <a:ext cx="65385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450215" algn="l"/>
                <a:tab pos="1522730" algn="l"/>
                <a:tab pos="3844290" algn="l"/>
                <a:tab pos="4441825" algn="l"/>
                <a:tab pos="5930900" algn="l"/>
              </a:tabLst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	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j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tem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s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provoc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una</a:t>
            </a:r>
            <a:endParaRPr sz="28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54200" y="3672585"/>
            <a:ext cx="21640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disminución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mpo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nt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28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0440" y="3672585"/>
            <a:ext cx="43732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7495" marR="5080" indent="-265430">
              <a:spcBef>
                <a:spcPts val="95"/>
              </a:spcBef>
              <a:tabLst>
                <a:tab pos="692150" algn="l"/>
                <a:tab pos="746760" algn="l"/>
                <a:tab pos="1254125" algn="l"/>
                <a:tab pos="1416050" algn="l"/>
                <a:tab pos="3114040" algn="l"/>
                <a:tab pos="3223895" algn="l"/>
                <a:tab pos="3904615" algn="l"/>
              </a:tabLst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	d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  y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	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	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icult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muc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endParaRPr sz="28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4201" y="4526407"/>
            <a:ext cx="65373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  <a:tabLst>
                <a:tab pos="1920875" algn="l"/>
                <a:tab pos="4004310" algn="l"/>
                <a:tab pos="4783455" algn="l"/>
              </a:tabLst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q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uí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q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en 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en el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transporte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nutrientes.</a:t>
            </a:r>
            <a:endParaRPr sz="280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4731" y="1988821"/>
            <a:ext cx="1566672" cy="27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0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41" y="932510"/>
            <a:ext cx="8074659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spc="-5" dirty="0"/>
              <a:t>Humedad</a:t>
            </a:r>
            <a:r>
              <a:rPr sz="2800" b="0" spc="-5" dirty="0"/>
              <a:t>: </a:t>
            </a:r>
            <a:r>
              <a:rPr sz="2800" b="0" spc="-10" dirty="0"/>
              <a:t>la </a:t>
            </a:r>
            <a:r>
              <a:rPr sz="2800" b="0" spc="-5" dirty="0"/>
              <a:t>absorción mineral se </a:t>
            </a:r>
            <a:r>
              <a:rPr sz="2800" b="0" spc="-10" dirty="0"/>
              <a:t>incrementa </a:t>
            </a:r>
            <a:r>
              <a:rPr sz="2800" b="0" spc="-5" dirty="0"/>
              <a:t>al </a:t>
            </a:r>
            <a:r>
              <a:rPr sz="2800" b="0" dirty="0"/>
              <a:t> </a:t>
            </a:r>
            <a:r>
              <a:rPr sz="2800" b="0" spc="-5" dirty="0"/>
              <a:t>aumentar </a:t>
            </a:r>
            <a:r>
              <a:rPr sz="2800" b="0" spc="-10" dirty="0"/>
              <a:t>(dentro </a:t>
            </a:r>
            <a:r>
              <a:rPr sz="2800" b="0" spc="-5" dirty="0"/>
              <a:t>de unos </a:t>
            </a:r>
            <a:r>
              <a:rPr sz="2800" b="0" spc="-10" dirty="0"/>
              <a:t>límites) la </a:t>
            </a:r>
            <a:r>
              <a:rPr sz="2800" b="0" spc="-5" dirty="0"/>
              <a:t>humedad, ya </a:t>
            </a:r>
            <a:r>
              <a:rPr sz="2800" b="0" dirty="0"/>
              <a:t> </a:t>
            </a:r>
            <a:r>
              <a:rPr sz="2800" b="0" spc="-5" dirty="0"/>
              <a:t>que</a:t>
            </a:r>
            <a:r>
              <a:rPr sz="2800" b="0" spc="445" dirty="0"/>
              <a:t> </a:t>
            </a:r>
            <a:r>
              <a:rPr sz="2800" b="0" spc="-5" dirty="0"/>
              <a:t>el</a:t>
            </a:r>
            <a:r>
              <a:rPr sz="2800" b="0" spc="440" dirty="0"/>
              <a:t> </a:t>
            </a:r>
            <a:r>
              <a:rPr sz="2800" b="0" spc="-10" dirty="0"/>
              <a:t>agua</a:t>
            </a:r>
            <a:r>
              <a:rPr sz="2800" b="0" spc="455" dirty="0"/>
              <a:t> </a:t>
            </a:r>
            <a:r>
              <a:rPr sz="2800" b="0" spc="-5" dirty="0"/>
              <a:t>es</a:t>
            </a:r>
            <a:r>
              <a:rPr sz="2800" b="0" spc="445" dirty="0"/>
              <a:t> </a:t>
            </a:r>
            <a:r>
              <a:rPr sz="2800" b="0" spc="-10" dirty="0"/>
              <a:t>un</a:t>
            </a:r>
            <a:r>
              <a:rPr sz="2800" b="0" spc="445" dirty="0"/>
              <a:t> </a:t>
            </a:r>
            <a:r>
              <a:rPr sz="2800" b="0" spc="-5" dirty="0"/>
              <a:t>vehículo</a:t>
            </a:r>
            <a:r>
              <a:rPr sz="2800" b="0" spc="450" dirty="0"/>
              <a:t> </a:t>
            </a:r>
            <a:r>
              <a:rPr sz="2800" b="0" spc="-15" dirty="0"/>
              <a:t>para</a:t>
            </a:r>
            <a:r>
              <a:rPr sz="2800" b="0" spc="445" dirty="0"/>
              <a:t> </a:t>
            </a:r>
            <a:r>
              <a:rPr sz="2800" b="0" spc="-5" dirty="0"/>
              <a:t>el</a:t>
            </a:r>
            <a:r>
              <a:rPr sz="2800" b="0" spc="425" dirty="0"/>
              <a:t> </a:t>
            </a:r>
            <a:r>
              <a:rPr sz="2800" b="0" dirty="0"/>
              <a:t>transporte</a:t>
            </a:r>
            <a:r>
              <a:rPr sz="2800" b="0" spc="455" dirty="0"/>
              <a:t> </a:t>
            </a:r>
            <a:r>
              <a:rPr sz="2800" b="0" spc="-10" dirty="0"/>
              <a:t>de </a:t>
            </a:r>
            <a:r>
              <a:rPr sz="2800" b="0" spc="-755" dirty="0"/>
              <a:t> </a:t>
            </a:r>
            <a:r>
              <a:rPr sz="2800" b="0" spc="-5" dirty="0"/>
              <a:t>los</a:t>
            </a:r>
            <a:r>
              <a:rPr sz="2800" b="0" spc="-15" dirty="0"/>
              <a:t> </a:t>
            </a:r>
            <a:r>
              <a:rPr sz="2800" b="0" spc="-5" dirty="0"/>
              <a:t>nutrientes.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059940" y="3750055"/>
            <a:ext cx="807212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Segoe UI"/>
                <a:cs typeface="Segoe UI"/>
              </a:rPr>
              <a:t>Luz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:</a:t>
            </a:r>
            <a:r>
              <a:rPr sz="2800" spc="3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800" spc="3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manera</a:t>
            </a:r>
            <a:r>
              <a:rPr sz="2800" spc="3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indirecta</a:t>
            </a:r>
            <a:r>
              <a:rPr sz="2800" spc="3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al</a:t>
            </a:r>
            <a:r>
              <a:rPr sz="2800" spc="3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existir</a:t>
            </a:r>
            <a:r>
              <a:rPr sz="2800" spc="3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un</a:t>
            </a:r>
            <a:r>
              <a:rPr sz="2800" spc="3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aumento</a:t>
            </a:r>
            <a:r>
              <a:rPr sz="2800" spc="3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en </a:t>
            </a:r>
            <a:r>
              <a:rPr sz="2800" spc="-7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 iluminación,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se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produce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 un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Segoe UI"/>
                <a:cs typeface="Segoe UI"/>
              </a:rPr>
              <a:t>incremento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Segoe UI"/>
                <a:cs typeface="Segoe UI"/>
              </a:rPr>
              <a:t>la </a:t>
            </a:r>
            <a:r>
              <a:rPr sz="2800" spc="-7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transpiración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y por</a:t>
            </a:r>
            <a:r>
              <a:rPr sz="28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consiguiente</a:t>
            </a:r>
            <a:r>
              <a:rPr sz="28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tiende</a:t>
            </a:r>
            <a:r>
              <a:rPr sz="28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Segoe UI"/>
                <a:cs typeface="Segoe UI"/>
              </a:rPr>
              <a:t>favorecer.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90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9973" y="2602433"/>
            <a:ext cx="460184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1565" marR="5080" indent="-1079500">
              <a:spcBef>
                <a:spcPts val="100"/>
              </a:spcBef>
            </a:pPr>
            <a:r>
              <a:rPr sz="6000" b="0" dirty="0"/>
              <a:t>El</a:t>
            </a:r>
            <a:r>
              <a:rPr sz="6000" b="0" spc="-35" dirty="0"/>
              <a:t> </a:t>
            </a:r>
            <a:r>
              <a:rPr sz="6000" b="0" spc="-5" dirty="0"/>
              <a:t>agua</a:t>
            </a:r>
            <a:r>
              <a:rPr sz="6000" b="0" spc="-30" dirty="0"/>
              <a:t> </a:t>
            </a:r>
            <a:r>
              <a:rPr sz="6000" b="0" dirty="0"/>
              <a:t>en</a:t>
            </a:r>
            <a:r>
              <a:rPr sz="6000" b="0" spc="-30" dirty="0"/>
              <a:t> </a:t>
            </a:r>
            <a:r>
              <a:rPr sz="6000" b="0" spc="-5" dirty="0"/>
              <a:t>las </a:t>
            </a:r>
            <a:r>
              <a:rPr sz="6000" b="0" spc="-1630" dirty="0"/>
              <a:t> </a:t>
            </a:r>
            <a:r>
              <a:rPr sz="6000" b="0" spc="-5" dirty="0"/>
              <a:t>plantas</a:t>
            </a:r>
            <a:endParaRPr sz="6000"/>
          </a:p>
        </p:txBody>
      </p:sp>
    </p:spTree>
    <p:extLst>
      <p:ext uri="{BB962C8B-B14F-4D97-AF65-F5344CB8AC3E}">
        <p14:creationId xmlns:p14="http://schemas.microsoft.com/office/powerpoint/2010/main" val="12316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FF79E7-F00B-7BAB-5FD3-2135A1D0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326609F-4DA7-47DA-F1DE-2158682E8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4840EA0-120B-FD85-4C64-E31DBCEAA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1082" y="282321"/>
            <a:ext cx="74663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10" dirty="0"/>
              <a:t>Función</a:t>
            </a:r>
            <a:r>
              <a:rPr sz="4000" spc="20" dirty="0"/>
              <a:t> </a:t>
            </a:r>
            <a:r>
              <a:rPr sz="4000" spc="-10" dirty="0"/>
              <a:t>del agua </a:t>
            </a:r>
            <a:r>
              <a:rPr sz="4000" spc="-5" dirty="0"/>
              <a:t>en </a:t>
            </a:r>
            <a:r>
              <a:rPr sz="4000" dirty="0"/>
              <a:t>las</a:t>
            </a:r>
            <a:r>
              <a:rPr sz="4000" spc="-10" dirty="0"/>
              <a:t> plantas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059940" y="1736217"/>
            <a:ext cx="7112000" cy="40132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834">
              <a:spcBef>
                <a:spcPts val="95"/>
              </a:spcBef>
              <a:buClr>
                <a:srgbClr val="71BEC5"/>
              </a:buClr>
              <a:buSzPct val="69642"/>
              <a:buFont typeface="Wingdings"/>
              <a:buChar char=""/>
              <a:tabLst>
                <a:tab pos="469900" algn="l"/>
                <a:tab pos="470534" algn="l"/>
              </a:tabLst>
            </a:pP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Fotosíntesis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45"/>
              </a:spcBef>
              <a:buClr>
                <a:srgbClr val="71BEC5"/>
              </a:buClr>
              <a:buFont typeface="Wingdings"/>
              <a:buChar char=""/>
            </a:pPr>
            <a:endParaRPr sz="3000">
              <a:solidFill>
                <a:prstClr val="black"/>
              </a:solidFill>
              <a:latin typeface="Segoe UI"/>
              <a:cs typeface="Segoe UI"/>
            </a:endParaRPr>
          </a:p>
          <a:p>
            <a:pPr marL="469900" indent="-457834">
              <a:buClr>
                <a:srgbClr val="71BEC5"/>
              </a:buClr>
              <a:buSzPct val="69642"/>
              <a:buFont typeface="Wingdings"/>
              <a:buChar char=""/>
              <a:tabLst>
                <a:tab pos="469900" algn="l"/>
                <a:tab pos="470534" algn="l"/>
              </a:tabLst>
            </a:pPr>
            <a:r>
              <a:rPr sz="2800" spc="-20" dirty="0">
                <a:solidFill>
                  <a:srgbClr val="FFFFFF"/>
                </a:solidFill>
                <a:latin typeface="Segoe UI"/>
                <a:cs typeface="Segoe UI"/>
              </a:rPr>
              <a:t>Transporte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8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minerales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 y</a:t>
            </a:r>
            <a:r>
              <a:rPr sz="28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fotosintetizados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40"/>
              </a:spcBef>
              <a:buClr>
                <a:srgbClr val="71BEC5"/>
              </a:buClr>
              <a:buFont typeface="Wingdings"/>
              <a:buChar char=""/>
            </a:pPr>
            <a:endParaRPr sz="3000">
              <a:solidFill>
                <a:prstClr val="black"/>
              </a:solidFill>
              <a:latin typeface="Segoe UI"/>
              <a:cs typeface="Segoe UI"/>
            </a:endParaRPr>
          </a:p>
          <a:p>
            <a:pPr marL="469900" indent="-457834">
              <a:buClr>
                <a:srgbClr val="71BEC5"/>
              </a:buClr>
              <a:buSzPct val="69642"/>
              <a:buFont typeface="Wingdings"/>
              <a:buChar char=""/>
              <a:tabLst>
                <a:tab pos="469900" algn="l"/>
                <a:tab pos="470534" algn="l"/>
              </a:tabLst>
            </a:pP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Proporciona</a:t>
            </a:r>
            <a:r>
              <a:rPr sz="28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soporte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45"/>
              </a:spcBef>
              <a:buClr>
                <a:srgbClr val="71BEC5"/>
              </a:buClr>
              <a:buFont typeface="Wingdings"/>
              <a:buChar char=""/>
            </a:pPr>
            <a:endParaRPr sz="3000">
              <a:solidFill>
                <a:prstClr val="black"/>
              </a:solidFill>
              <a:latin typeface="Segoe UI"/>
              <a:cs typeface="Segoe UI"/>
            </a:endParaRPr>
          </a:p>
          <a:p>
            <a:pPr marL="469900" indent="-457834">
              <a:buClr>
                <a:srgbClr val="71BEC5"/>
              </a:buClr>
              <a:buSzPct val="69642"/>
              <a:buFont typeface="Wingdings"/>
              <a:buChar char=""/>
              <a:tabLst>
                <a:tab pos="469900" algn="l"/>
                <a:tab pos="470534" algn="l"/>
              </a:tabLst>
            </a:pP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Contribuye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al</a:t>
            </a:r>
            <a:r>
              <a:rPr sz="28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crecimiento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45"/>
              </a:spcBef>
              <a:buClr>
                <a:srgbClr val="71BEC5"/>
              </a:buClr>
              <a:buFont typeface="Wingdings"/>
              <a:buChar char=""/>
            </a:pPr>
            <a:endParaRPr sz="3000">
              <a:solidFill>
                <a:prstClr val="black"/>
              </a:solidFill>
              <a:latin typeface="Segoe UI"/>
              <a:cs typeface="Segoe UI"/>
            </a:endParaRPr>
          </a:p>
          <a:p>
            <a:pPr marL="469900" indent="-457834">
              <a:buClr>
                <a:srgbClr val="71BEC5"/>
              </a:buClr>
              <a:buSzPct val="69642"/>
              <a:buFont typeface="Wingdings"/>
              <a:buChar char=""/>
              <a:tabLst>
                <a:tab pos="469900" algn="l"/>
                <a:tab pos="470534" algn="l"/>
              </a:tabLst>
            </a:pPr>
            <a:r>
              <a:rPr sz="2800" spc="-20" dirty="0">
                <a:solidFill>
                  <a:srgbClr val="FFFFFF"/>
                </a:solidFill>
                <a:latin typeface="Segoe UI"/>
                <a:cs typeface="Segoe UI"/>
              </a:rPr>
              <a:t>Regula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temperatura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planta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262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1026" y="504190"/>
            <a:ext cx="33508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45" dirty="0">
                <a:latin typeface="Arial"/>
                <a:cs typeface="Arial"/>
              </a:rPr>
              <a:t>Potencial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-45" dirty="0">
                <a:latin typeface="Arial"/>
                <a:cs typeface="Arial"/>
              </a:rPr>
              <a:t>hídrico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b="0" dirty="0">
                <a:latin typeface="Symbol"/>
                <a:cs typeface="Symbol"/>
              </a:rPr>
              <a:t></a:t>
            </a:r>
            <a:endParaRPr sz="3000">
              <a:latin typeface="Symbol"/>
              <a:cs typeface="Symbo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12366" y="1466469"/>
            <a:ext cx="7903209" cy="12198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algn="just">
              <a:lnSpc>
                <a:spcPts val="3020"/>
              </a:lnSpc>
              <a:spcBef>
                <a:spcPts val="480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Es la capacidad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las moléculas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del agua para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moverse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en un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sistema 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particular, 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es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la energía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disponible</a:t>
            </a:r>
            <a:r>
              <a:rPr sz="28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agua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tenga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movimiento.</a:t>
            </a:r>
            <a:endParaRPr sz="28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2365" y="3920744"/>
            <a:ext cx="7904480" cy="16040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0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definición,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el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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=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en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agua</a:t>
            </a:r>
            <a:r>
              <a:rPr sz="2800" spc="7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pura,</a:t>
            </a:r>
            <a:r>
              <a:rPr sz="2800" spc="7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presencia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cualquier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sustancia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disuelta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disminuye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su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potencial,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manera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que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el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potencial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inferior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cero.</a:t>
            </a:r>
            <a:endParaRPr sz="2800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42891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2540" y="571246"/>
            <a:ext cx="65011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5" dirty="0"/>
              <a:t>Importancia</a:t>
            </a:r>
            <a:r>
              <a:rPr spc="15" dirty="0"/>
              <a:t> </a:t>
            </a:r>
            <a:r>
              <a:rPr spc="-5" dirty="0"/>
              <a:t>del</a:t>
            </a:r>
            <a:r>
              <a:rPr spc="25" dirty="0"/>
              <a:t> </a:t>
            </a:r>
            <a:r>
              <a:rPr spc="-5" dirty="0"/>
              <a:t>potencial</a:t>
            </a:r>
            <a:r>
              <a:rPr spc="20" dirty="0"/>
              <a:t> </a:t>
            </a:r>
            <a:r>
              <a:rPr spc="-5" dirty="0"/>
              <a:t>hídrico: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42541" y="1842643"/>
            <a:ext cx="7844155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spcBef>
                <a:spcPts val="95"/>
              </a:spcBef>
              <a:buClr>
                <a:srgbClr val="3B8B92"/>
              </a:buClr>
              <a:buSzPct val="69642"/>
              <a:buFont typeface="Wingdings"/>
              <a:buChar char=""/>
              <a:tabLst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Determina</a:t>
            </a:r>
            <a:r>
              <a:rPr sz="2800" spc="1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800" spc="1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dirección</a:t>
            </a:r>
            <a:r>
              <a:rPr sz="2800" spc="1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y</a:t>
            </a:r>
            <a:r>
              <a:rPr sz="2800" spc="1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magnitud</a:t>
            </a:r>
            <a:r>
              <a:rPr sz="2800" spc="1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del</a:t>
            </a:r>
            <a:r>
              <a:rPr sz="2800" spc="1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flujo</a:t>
            </a:r>
            <a:r>
              <a:rPr sz="2800" spc="1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del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35"/>
              </a:spcBef>
              <a:buClr>
                <a:srgbClr val="3B8B92"/>
              </a:buClr>
              <a:buFont typeface="Wingdings"/>
              <a:buChar char=""/>
            </a:pPr>
            <a:endParaRPr sz="25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/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agua.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55"/>
              </a:spcBef>
            </a:pPr>
            <a:endParaRPr sz="3750">
              <a:solidFill>
                <a:prstClr val="black"/>
              </a:solidFill>
              <a:latin typeface="Segoe UI"/>
              <a:cs typeface="Segoe UI"/>
            </a:endParaRPr>
          </a:p>
          <a:p>
            <a:pPr marL="355600" indent="-342900">
              <a:buClr>
                <a:srgbClr val="3B8B92"/>
              </a:buClr>
              <a:buSzPct val="69642"/>
              <a:buFont typeface="Wingdings"/>
              <a:buChar char=""/>
              <a:tabLst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Indica</a:t>
            </a:r>
            <a:r>
              <a:rPr sz="28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el grado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8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hidratación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8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los</a:t>
            </a:r>
            <a:r>
              <a:rPr sz="28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tejidos.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  <a:p>
            <a:pPr marL="354965" marR="5080" indent="-342900">
              <a:lnSpc>
                <a:spcPct val="200100"/>
              </a:lnSpc>
              <a:spcBef>
                <a:spcPts val="1680"/>
              </a:spcBef>
              <a:buClr>
                <a:srgbClr val="3B8B92"/>
              </a:buClr>
              <a:buSzPct val="69642"/>
              <a:buFont typeface="Wingdings"/>
              <a:buChar char=""/>
              <a:tabLst>
                <a:tab pos="355600" algn="l"/>
                <a:tab pos="789305" algn="l"/>
                <a:tab pos="2397760" algn="l"/>
                <a:tab pos="3646170" algn="l"/>
                <a:tab pos="4757420" algn="l"/>
                <a:tab pos="5821045" algn="l"/>
                <a:tab pos="6433820" algn="l"/>
              </a:tabLst>
            </a:pP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po</a:t>
            </a:r>
            <a:r>
              <a:rPr sz="2800" spc="-30" dirty="0">
                <a:solidFill>
                  <a:srgbClr val="FFFFFF"/>
                </a:solidFill>
                <a:latin typeface="Segoe UI"/>
                <a:cs typeface="Segoe UI"/>
              </a:rPr>
              <a:t>t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encial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hídrico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afecta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	</a:t>
            </a:r>
            <a:r>
              <a:rPr sz="2800" spc="-30" dirty="0">
                <a:solidFill>
                  <a:srgbClr val="FFFFFF"/>
                </a:solidFill>
                <a:latin typeface="Segoe UI"/>
                <a:cs typeface="Segoe UI"/>
              </a:rPr>
              <a:t>t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odos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Segoe UI"/>
                <a:cs typeface="Segoe UI"/>
              </a:rPr>
              <a:t>lo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s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p</a:t>
            </a:r>
            <a:r>
              <a:rPr sz="2800" spc="-45" dirty="0">
                <a:solidFill>
                  <a:srgbClr val="FFFFFF"/>
                </a:solidFill>
                <a:latin typeface="Segoe UI"/>
                <a:cs typeface="Segoe UI"/>
              </a:rPr>
              <a:t>r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oce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s</a:t>
            </a:r>
            <a:r>
              <a:rPr sz="2800" spc="-5" dirty="0">
                <a:solidFill>
                  <a:srgbClr val="FFFFFF"/>
                </a:solidFill>
                <a:latin typeface="Segoe UI"/>
                <a:cs typeface="Segoe UI"/>
              </a:rPr>
              <a:t>os  fisiológicos.</a:t>
            </a:r>
            <a:endParaRPr sz="28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73387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3130295"/>
            <a:ext cx="117348" cy="1173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1244" y="3022092"/>
            <a:ext cx="117348" cy="1173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99688" y="3832859"/>
            <a:ext cx="117348" cy="1188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639" y="3293364"/>
            <a:ext cx="117348" cy="1173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9952" y="3130295"/>
            <a:ext cx="117348" cy="1173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7639" y="2590800"/>
            <a:ext cx="117348" cy="1173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9435" y="3887723"/>
            <a:ext cx="117348" cy="1173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41747" y="3563111"/>
            <a:ext cx="117348" cy="11734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199382" y="3461766"/>
            <a:ext cx="0" cy="375285"/>
          </a:xfrm>
          <a:custGeom>
            <a:avLst/>
            <a:gdLst/>
            <a:ahLst/>
            <a:cxnLst/>
            <a:rect l="l" t="t" r="r" b="b"/>
            <a:pathLst>
              <a:path h="375285">
                <a:moveTo>
                  <a:pt x="0" y="374904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99382" y="2649473"/>
            <a:ext cx="0" cy="646430"/>
          </a:xfrm>
          <a:custGeom>
            <a:avLst/>
            <a:gdLst/>
            <a:ahLst/>
            <a:cxnLst/>
            <a:rect l="l" t="t" r="r" b="b"/>
            <a:pathLst>
              <a:path h="646429">
                <a:moveTo>
                  <a:pt x="0" y="646176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99382" y="4434079"/>
            <a:ext cx="0" cy="376555"/>
          </a:xfrm>
          <a:custGeom>
            <a:avLst/>
            <a:gdLst/>
            <a:ahLst/>
            <a:cxnLst/>
            <a:rect l="l" t="t" r="r" b="b"/>
            <a:pathLst>
              <a:path h="376554">
                <a:moveTo>
                  <a:pt x="0" y="37642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99382" y="4054602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26670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99382" y="2812542"/>
            <a:ext cx="0" cy="105410"/>
          </a:xfrm>
          <a:custGeom>
            <a:avLst/>
            <a:gdLst/>
            <a:ahLst/>
            <a:cxnLst/>
            <a:rect l="l" t="t" r="r" b="b"/>
            <a:pathLst>
              <a:path h="105410">
                <a:moveTo>
                  <a:pt x="0" y="105156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72000" y="2535935"/>
            <a:ext cx="279400" cy="226060"/>
            <a:chOff x="3048000" y="2535935"/>
            <a:chExt cx="279400" cy="22606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9544" y="2535935"/>
              <a:ext cx="117348" cy="1188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0" y="2644139"/>
              <a:ext cx="117348" cy="117348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680204" y="2590800"/>
            <a:ext cx="334010" cy="280670"/>
            <a:chOff x="3156204" y="2590800"/>
            <a:chExt cx="334010" cy="28067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72612" y="2590800"/>
              <a:ext cx="117348" cy="11734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160776" y="2650235"/>
              <a:ext cx="325120" cy="216535"/>
            </a:xfrm>
            <a:custGeom>
              <a:avLst/>
              <a:gdLst/>
              <a:ahLst/>
              <a:cxnLst/>
              <a:rect l="l" t="t" r="r" b="b"/>
              <a:pathLst>
                <a:path w="325120" h="216535">
                  <a:moveTo>
                    <a:pt x="162306" y="0"/>
                  </a:moveTo>
                  <a:lnTo>
                    <a:pt x="110995" y="5510"/>
                  </a:lnTo>
                  <a:lnTo>
                    <a:pt x="66440" y="20860"/>
                  </a:lnTo>
                  <a:lnTo>
                    <a:pt x="31309" y="44275"/>
                  </a:lnTo>
                  <a:lnTo>
                    <a:pt x="0" y="108203"/>
                  </a:lnTo>
                  <a:lnTo>
                    <a:pt x="8272" y="142426"/>
                  </a:lnTo>
                  <a:lnTo>
                    <a:pt x="31309" y="172132"/>
                  </a:lnTo>
                  <a:lnTo>
                    <a:pt x="66440" y="195547"/>
                  </a:lnTo>
                  <a:lnTo>
                    <a:pt x="110995" y="210897"/>
                  </a:lnTo>
                  <a:lnTo>
                    <a:pt x="162306" y="216408"/>
                  </a:lnTo>
                  <a:lnTo>
                    <a:pt x="213616" y="210897"/>
                  </a:lnTo>
                  <a:lnTo>
                    <a:pt x="258171" y="195547"/>
                  </a:lnTo>
                  <a:lnTo>
                    <a:pt x="293302" y="172132"/>
                  </a:lnTo>
                  <a:lnTo>
                    <a:pt x="316339" y="142426"/>
                  </a:lnTo>
                  <a:lnTo>
                    <a:pt x="324612" y="108203"/>
                  </a:lnTo>
                  <a:lnTo>
                    <a:pt x="316339" y="73981"/>
                  </a:lnTo>
                  <a:lnTo>
                    <a:pt x="293302" y="44275"/>
                  </a:lnTo>
                  <a:lnTo>
                    <a:pt x="258171" y="20860"/>
                  </a:lnTo>
                  <a:lnTo>
                    <a:pt x="213616" y="5510"/>
                  </a:lnTo>
                  <a:lnTo>
                    <a:pt x="1623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160776" y="2650235"/>
              <a:ext cx="325120" cy="216535"/>
            </a:xfrm>
            <a:custGeom>
              <a:avLst/>
              <a:gdLst/>
              <a:ahLst/>
              <a:cxnLst/>
              <a:rect l="l" t="t" r="r" b="b"/>
              <a:pathLst>
                <a:path w="325120" h="216535">
                  <a:moveTo>
                    <a:pt x="0" y="108203"/>
                  </a:moveTo>
                  <a:lnTo>
                    <a:pt x="31309" y="44275"/>
                  </a:lnTo>
                  <a:lnTo>
                    <a:pt x="66440" y="20860"/>
                  </a:lnTo>
                  <a:lnTo>
                    <a:pt x="110995" y="5510"/>
                  </a:lnTo>
                  <a:lnTo>
                    <a:pt x="162306" y="0"/>
                  </a:lnTo>
                  <a:lnTo>
                    <a:pt x="213616" y="5510"/>
                  </a:lnTo>
                  <a:lnTo>
                    <a:pt x="258171" y="20860"/>
                  </a:lnTo>
                  <a:lnTo>
                    <a:pt x="293302" y="44275"/>
                  </a:lnTo>
                  <a:lnTo>
                    <a:pt x="316339" y="73981"/>
                  </a:lnTo>
                  <a:lnTo>
                    <a:pt x="324612" y="108203"/>
                  </a:lnTo>
                  <a:lnTo>
                    <a:pt x="316339" y="142426"/>
                  </a:lnTo>
                  <a:lnTo>
                    <a:pt x="293302" y="172132"/>
                  </a:lnTo>
                  <a:lnTo>
                    <a:pt x="258171" y="195547"/>
                  </a:lnTo>
                  <a:lnTo>
                    <a:pt x="213616" y="210897"/>
                  </a:lnTo>
                  <a:lnTo>
                    <a:pt x="162306" y="216408"/>
                  </a:lnTo>
                  <a:lnTo>
                    <a:pt x="110995" y="210897"/>
                  </a:lnTo>
                  <a:lnTo>
                    <a:pt x="66440" y="195547"/>
                  </a:lnTo>
                  <a:lnTo>
                    <a:pt x="31309" y="172132"/>
                  </a:lnTo>
                  <a:lnTo>
                    <a:pt x="8272" y="142426"/>
                  </a:lnTo>
                  <a:lnTo>
                    <a:pt x="0" y="108203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21735" y="3669791"/>
            <a:ext cx="117348" cy="11887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51989" y="3616452"/>
            <a:ext cx="117347" cy="117348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060191" y="3508247"/>
            <a:ext cx="387350" cy="226060"/>
            <a:chOff x="1536191" y="3508247"/>
            <a:chExt cx="387350" cy="226060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5939" y="3508247"/>
              <a:ext cx="117348" cy="1173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540763" y="3512819"/>
              <a:ext cx="323215" cy="216535"/>
            </a:xfrm>
            <a:custGeom>
              <a:avLst/>
              <a:gdLst/>
              <a:ahLst/>
              <a:cxnLst/>
              <a:rect l="l" t="t" r="r" b="b"/>
              <a:pathLst>
                <a:path w="323214" h="216535">
                  <a:moveTo>
                    <a:pt x="161544" y="0"/>
                  </a:moveTo>
                  <a:lnTo>
                    <a:pt x="110459" y="5510"/>
                  </a:lnTo>
                  <a:lnTo>
                    <a:pt x="66111" y="20860"/>
                  </a:lnTo>
                  <a:lnTo>
                    <a:pt x="31150" y="44275"/>
                  </a:lnTo>
                  <a:lnTo>
                    <a:pt x="0" y="108203"/>
                  </a:lnTo>
                  <a:lnTo>
                    <a:pt x="8229" y="142426"/>
                  </a:lnTo>
                  <a:lnTo>
                    <a:pt x="31150" y="172132"/>
                  </a:lnTo>
                  <a:lnTo>
                    <a:pt x="66111" y="195547"/>
                  </a:lnTo>
                  <a:lnTo>
                    <a:pt x="110459" y="210897"/>
                  </a:lnTo>
                  <a:lnTo>
                    <a:pt x="161544" y="216407"/>
                  </a:lnTo>
                  <a:lnTo>
                    <a:pt x="212628" y="210897"/>
                  </a:lnTo>
                  <a:lnTo>
                    <a:pt x="256976" y="195547"/>
                  </a:lnTo>
                  <a:lnTo>
                    <a:pt x="291937" y="172132"/>
                  </a:lnTo>
                  <a:lnTo>
                    <a:pt x="314858" y="142426"/>
                  </a:lnTo>
                  <a:lnTo>
                    <a:pt x="323088" y="108203"/>
                  </a:lnTo>
                  <a:lnTo>
                    <a:pt x="314858" y="73981"/>
                  </a:lnTo>
                  <a:lnTo>
                    <a:pt x="291937" y="44275"/>
                  </a:lnTo>
                  <a:lnTo>
                    <a:pt x="256976" y="20860"/>
                  </a:lnTo>
                  <a:lnTo>
                    <a:pt x="212628" y="5510"/>
                  </a:lnTo>
                  <a:lnTo>
                    <a:pt x="16154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540763" y="3512819"/>
              <a:ext cx="323215" cy="216535"/>
            </a:xfrm>
            <a:custGeom>
              <a:avLst/>
              <a:gdLst/>
              <a:ahLst/>
              <a:cxnLst/>
              <a:rect l="l" t="t" r="r" b="b"/>
              <a:pathLst>
                <a:path w="323214" h="216535">
                  <a:moveTo>
                    <a:pt x="0" y="108203"/>
                  </a:moveTo>
                  <a:lnTo>
                    <a:pt x="31150" y="44275"/>
                  </a:lnTo>
                  <a:lnTo>
                    <a:pt x="66111" y="20860"/>
                  </a:lnTo>
                  <a:lnTo>
                    <a:pt x="110459" y="5510"/>
                  </a:lnTo>
                  <a:lnTo>
                    <a:pt x="161544" y="0"/>
                  </a:lnTo>
                  <a:lnTo>
                    <a:pt x="212628" y="5510"/>
                  </a:lnTo>
                  <a:lnTo>
                    <a:pt x="256976" y="20860"/>
                  </a:lnTo>
                  <a:lnTo>
                    <a:pt x="291937" y="44275"/>
                  </a:lnTo>
                  <a:lnTo>
                    <a:pt x="314858" y="73981"/>
                  </a:lnTo>
                  <a:lnTo>
                    <a:pt x="323088" y="108203"/>
                  </a:lnTo>
                  <a:lnTo>
                    <a:pt x="314858" y="142426"/>
                  </a:lnTo>
                  <a:lnTo>
                    <a:pt x="291937" y="172132"/>
                  </a:lnTo>
                  <a:lnTo>
                    <a:pt x="256976" y="195547"/>
                  </a:lnTo>
                  <a:lnTo>
                    <a:pt x="212628" y="210897"/>
                  </a:lnTo>
                  <a:lnTo>
                    <a:pt x="161544" y="216407"/>
                  </a:lnTo>
                  <a:lnTo>
                    <a:pt x="110459" y="210897"/>
                  </a:lnTo>
                  <a:lnTo>
                    <a:pt x="66111" y="195547"/>
                  </a:lnTo>
                  <a:lnTo>
                    <a:pt x="31150" y="172132"/>
                  </a:lnTo>
                  <a:lnTo>
                    <a:pt x="8229" y="142426"/>
                  </a:lnTo>
                  <a:lnTo>
                    <a:pt x="0" y="10820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3040" y="3724655"/>
            <a:ext cx="117348" cy="11734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27903" y="3401567"/>
            <a:ext cx="117348" cy="117348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5111496" y="3454908"/>
            <a:ext cx="387350" cy="279400"/>
            <a:chOff x="3587496" y="3454908"/>
            <a:chExt cx="387350" cy="279400"/>
          </a:xfrm>
        </p:grpSpPr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7496" y="3454908"/>
              <a:ext cx="117348" cy="11734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646932" y="3512820"/>
              <a:ext cx="323215" cy="216535"/>
            </a:xfrm>
            <a:custGeom>
              <a:avLst/>
              <a:gdLst/>
              <a:ahLst/>
              <a:cxnLst/>
              <a:rect l="l" t="t" r="r" b="b"/>
              <a:pathLst>
                <a:path w="323214" h="216535">
                  <a:moveTo>
                    <a:pt x="161543" y="0"/>
                  </a:moveTo>
                  <a:lnTo>
                    <a:pt x="110459" y="5510"/>
                  </a:lnTo>
                  <a:lnTo>
                    <a:pt x="66111" y="20860"/>
                  </a:lnTo>
                  <a:lnTo>
                    <a:pt x="31150" y="44275"/>
                  </a:lnTo>
                  <a:lnTo>
                    <a:pt x="0" y="108203"/>
                  </a:lnTo>
                  <a:lnTo>
                    <a:pt x="8229" y="142426"/>
                  </a:lnTo>
                  <a:lnTo>
                    <a:pt x="31150" y="172132"/>
                  </a:lnTo>
                  <a:lnTo>
                    <a:pt x="66111" y="195547"/>
                  </a:lnTo>
                  <a:lnTo>
                    <a:pt x="110459" y="210897"/>
                  </a:lnTo>
                  <a:lnTo>
                    <a:pt x="161543" y="216407"/>
                  </a:lnTo>
                  <a:lnTo>
                    <a:pt x="212628" y="210897"/>
                  </a:lnTo>
                  <a:lnTo>
                    <a:pt x="256976" y="195547"/>
                  </a:lnTo>
                  <a:lnTo>
                    <a:pt x="291937" y="172132"/>
                  </a:lnTo>
                  <a:lnTo>
                    <a:pt x="314858" y="142426"/>
                  </a:lnTo>
                  <a:lnTo>
                    <a:pt x="323088" y="108203"/>
                  </a:lnTo>
                  <a:lnTo>
                    <a:pt x="314858" y="73981"/>
                  </a:lnTo>
                  <a:lnTo>
                    <a:pt x="291937" y="44275"/>
                  </a:lnTo>
                  <a:lnTo>
                    <a:pt x="256976" y="20860"/>
                  </a:lnTo>
                  <a:lnTo>
                    <a:pt x="212628" y="5510"/>
                  </a:lnTo>
                  <a:lnTo>
                    <a:pt x="16154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646932" y="3512820"/>
              <a:ext cx="323215" cy="216535"/>
            </a:xfrm>
            <a:custGeom>
              <a:avLst/>
              <a:gdLst/>
              <a:ahLst/>
              <a:cxnLst/>
              <a:rect l="l" t="t" r="r" b="b"/>
              <a:pathLst>
                <a:path w="323214" h="216535">
                  <a:moveTo>
                    <a:pt x="0" y="108203"/>
                  </a:moveTo>
                  <a:lnTo>
                    <a:pt x="31150" y="44275"/>
                  </a:lnTo>
                  <a:lnTo>
                    <a:pt x="66111" y="20860"/>
                  </a:lnTo>
                  <a:lnTo>
                    <a:pt x="110459" y="5510"/>
                  </a:lnTo>
                  <a:lnTo>
                    <a:pt x="161543" y="0"/>
                  </a:lnTo>
                  <a:lnTo>
                    <a:pt x="212628" y="5510"/>
                  </a:lnTo>
                  <a:lnTo>
                    <a:pt x="256976" y="20860"/>
                  </a:lnTo>
                  <a:lnTo>
                    <a:pt x="291937" y="44275"/>
                  </a:lnTo>
                  <a:lnTo>
                    <a:pt x="314858" y="73981"/>
                  </a:lnTo>
                  <a:lnTo>
                    <a:pt x="323088" y="108203"/>
                  </a:lnTo>
                  <a:lnTo>
                    <a:pt x="314858" y="142426"/>
                  </a:lnTo>
                  <a:lnTo>
                    <a:pt x="291937" y="172132"/>
                  </a:lnTo>
                  <a:lnTo>
                    <a:pt x="256976" y="195547"/>
                  </a:lnTo>
                  <a:lnTo>
                    <a:pt x="212628" y="210897"/>
                  </a:lnTo>
                  <a:lnTo>
                    <a:pt x="161543" y="216407"/>
                  </a:lnTo>
                  <a:lnTo>
                    <a:pt x="110459" y="210897"/>
                  </a:lnTo>
                  <a:lnTo>
                    <a:pt x="66111" y="195547"/>
                  </a:lnTo>
                  <a:lnTo>
                    <a:pt x="31150" y="172132"/>
                  </a:lnTo>
                  <a:lnTo>
                    <a:pt x="8229" y="142426"/>
                  </a:lnTo>
                  <a:lnTo>
                    <a:pt x="0" y="10820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43805" y="4288124"/>
            <a:ext cx="117221" cy="11720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84417" y="4472988"/>
            <a:ext cx="117205" cy="117205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5099559" y="4228703"/>
            <a:ext cx="294005" cy="347980"/>
            <a:chOff x="3575558" y="4228703"/>
            <a:chExt cx="294005" cy="347980"/>
          </a:xfrm>
        </p:grpSpPr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79682" y="4228703"/>
              <a:ext cx="117236" cy="11723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580320" y="4308019"/>
              <a:ext cx="284480" cy="263525"/>
            </a:xfrm>
            <a:custGeom>
              <a:avLst/>
              <a:gdLst/>
              <a:ahLst/>
              <a:cxnLst/>
              <a:rect l="l" t="t" r="r" b="b"/>
              <a:pathLst>
                <a:path w="284479" h="263525">
                  <a:moveTo>
                    <a:pt x="203993" y="0"/>
                  </a:moveTo>
                  <a:lnTo>
                    <a:pt x="161968" y="3607"/>
                  </a:lnTo>
                  <a:lnTo>
                    <a:pt x="117651" y="19389"/>
                  </a:lnTo>
                  <a:lnTo>
                    <a:pt x="74230" y="47064"/>
                  </a:lnTo>
                  <a:lnTo>
                    <a:pt x="37770" y="83419"/>
                  </a:lnTo>
                  <a:lnTo>
                    <a:pt x="12704" y="123237"/>
                  </a:lnTo>
                  <a:lnTo>
                    <a:pt x="0" y="163458"/>
                  </a:lnTo>
                  <a:lnTo>
                    <a:pt x="627" y="201020"/>
                  </a:lnTo>
                  <a:lnTo>
                    <a:pt x="15556" y="232865"/>
                  </a:lnTo>
                  <a:lnTo>
                    <a:pt x="43432" y="254446"/>
                  </a:lnTo>
                  <a:lnTo>
                    <a:pt x="79977" y="263292"/>
                  </a:lnTo>
                  <a:lnTo>
                    <a:pt x="122002" y="259684"/>
                  </a:lnTo>
                  <a:lnTo>
                    <a:pt x="166319" y="243902"/>
                  </a:lnTo>
                  <a:lnTo>
                    <a:pt x="209739" y="216228"/>
                  </a:lnTo>
                  <a:lnTo>
                    <a:pt x="246200" y="179933"/>
                  </a:lnTo>
                  <a:lnTo>
                    <a:pt x="271266" y="140146"/>
                  </a:lnTo>
                  <a:lnTo>
                    <a:pt x="283970" y="99925"/>
                  </a:lnTo>
                  <a:lnTo>
                    <a:pt x="283343" y="62332"/>
                  </a:lnTo>
                  <a:lnTo>
                    <a:pt x="268413" y="30427"/>
                  </a:lnTo>
                  <a:lnTo>
                    <a:pt x="240538" y="8846"/>
                  </a:lnTo>
                  <a:lnTo>
                    <a:pt x="2039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580320" y="4308019"/>
              <a:ext cx="284480" cy="263525"/>
            </a:xfrm>
            <a:custGeom>
              <a:avLst/>
              <a:gdLst/>
              <a:ahLst/>
              <a:cxnLst/>
              <a:rect l="l" t="t" r="r" b="b"/>
              <a:pathLst>
                <a:path w="284479" h="263525">
                  <a:moveTo>
                    <a:pt x="15556" y="232865"/>
                  </a:moveTo>
                  <a:lnTo>
                    <a:pt x="627" y="201020"/>
                  </a:lnTo>
                  <a:lnTo>
                    <a:pt x="0" y="163458"/>
                  </a:lnTo>
                  <a:lnTo>
                    <a:pt x="12704" y="123237"/>
                  </a:lnTo>
                  <a:lnTo>
                    <a:pt x="37770" y="83419"/>
                  </a:lnTo>
                  <a:lnTo>
                    <a:pt x="74230" y="47064"/>
                  </a:lnTo>
                  <a:lnTo>
                    <a:pt x="117651" y="19389"/>
                  </a:lnTo>
                  <a:lnTo>
                    <a:pt x="161968" y="3607"/>
                  </a:lnTo>
                  <a:lnTo>
                    <a:pt x="203993" y="0"/>
                  </a:lnTo>
                  <a:lnTo>
                    <a:pt x="240538" y="8846"/>
                  </a:lnTo>
                  <a:lnTo>
                    <a:pt x="268413" y="30427"/>
                  </a:lnTo>
                  <a:lnTo>
                    <a:pt x="283343" y="62332"/>
                  </a:lnTo>
                  <a:lnTo>
                    <a:pt x="283970" y="99925"/>
                  </a:lnTo>
                  <a:lnTo>
                    <a:pt x="271266" y="140146"/>
                  </a:lnTo>
                  <a:lnTo>
                    <a:pt x="246200" y="179933"/>
                  </a:lnTo>
                  <a:lnTo>
                    <a:pt x="209739" y="216228"/>
                  </a:lnTo>
                  <a:lnTo>
                    <a:pt x="166319" y="243902"/>
                  </a:lnTo>
                  <a:lnTo>
                    <a:pt x="122002" y="259684"/>
                  </a:lnTo>
                  <a:lnTo>
                    <a:pt x="79977" y="263292"/>
                  </a:lnTo>
                  <a:lnTo>
                    <a:pt x="43432" y="254446"/>
                  </a:lnTo>
                  <a:lnTo>
                    <a:pt x="15556" y="23286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40" name="object 4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6872" y="2968751"/>
            <a:ext cx="117348" cy="11734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1735" y="4319015"/>
            <a:ext cx="117348" cy="11734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4551" y="3076955"/>
            <a:ext cx="117348" cy="11734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07892" y="4480559"/>
            <a:ext cx="117348" cy="118872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3035300" y="2298572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00CC00"/>
                </a:solidFill>
                <a:latin typeface="Arial"/>
                <a:cs typeface="Arial"/>
              </a:rPr>
              <a:t>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258561" y="2352802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00CC00"/>
                </a:solidFill>
                <a:latin typeface="Arial"/>
                <a:cs typeface="Arial"/>
              </a:rPr>
              <a:t>B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762054" y="4228703"/>
            <a:ext cx="1476755" cy="1211580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7544181" y="4292041"/>
            <a:ext cx="2312035" cy="1033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Solución</a:t>
            </a:r>
            <a:r>
              <a:rPr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Hipertónica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14300" marR="1233170" indent="26034">
              <a:spcBef>
                <a:spcPts val="15"/>
              </a:spcBef>
            </a:pPr>
            <a:r>
              <a:rPr sz="750" i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5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Célula</a:t>
            </a:r>
            <a:r>
              <a:rPr sz="12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=</a:t>
            </a:r>
            <a:r>
              <a:rPr sz="1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-50 </a:t>
            </a:r>
            <a:r>
              <a:rPr sz="1200" spc="-3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50" i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5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Medio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=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-80 </a:t>
            </a:r>
            <a:r>
              <a:rPr sz="1200" spc="-3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osmosis. </a:t>
            </a:r>
            <a:r>
              <a:rPr sz="1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lasmolisis.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940296" y="4937760"/>
            <a:ext cx="76200" cy="268605"/>
          </a:xfrm>
          <a:custGeom>
            <a:avLst/>
            <a:gdLst/>
            <a:ahLst/>
            <a:cxnLst/>
            <a:rect l="l" t="t" r="r" b="b"/>
            <a:pathLst>
              <a:path w="76200" h="268604">
                <a:moveTo>
                  <a:pt x="31750" y="192023"/>
                </a:moveTo>
                <a:lnTo>
                  <a:pt x="0" y="192023"/>
                </a:lnTo>
                <a:lnTo>
                  <a:pt x="38100" y="268223"/>
                </a:lnTo>
                <a:lnTo>
                  <a:pt x="69850" y="204723"/>
                </a:lnTo>
                <a:lnTo>
                  <a:pt x="31750" y="204723"/>
                </a:lnTo>
                <a:lnTo>
                  <a:pt x="31750" y="192023"/>
                </a:lnTo>
                <a:close/>
              </a:path>
              <a:path w="76200" h="268604">
                <a:moveTo>
                  <a:pt x="44450" y="0"/>
                </a:moveTo>
                <a:lnTo>
                  <a:pt x="31750" y="0"/>
                </a:lnTo>
                <a:lnTo>
                  <a:pt x="31750" y="204723"/>
                </a:lnTo>
                <a:lnTo>
                  <a:pt x="44450" y="204723"/>
                </a:lnTo>
                <a:lnTo>
                  <a:pt x="44450" y="0"/>
                </a:lnTo>
                <a:close/>
              </a:path>
              <a:path w="76200" h="268604">
                <a:moveTo>
                  <a:pt x="76200" y="192023"/>
                </a:moveTo>
                <a:lnTo>
                  <a:pt x="44450" y="192023"/>
                </a:lnTo>
                <a:lnTo>
                  <a:pt x="44450" y="204723"/>
                </a:lnTo>
                <a:lnTo>
                  <a:pt x="69850" y="204723"/>
                </a:lnTo>
                <a:lnTo>
                  <a:pt x="76200" y="19202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49" name="object 4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21935" y="2598127"/>
            <a:ext cx="1511808" cy="1240535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7599046" y="2678429"/>
            <a:ext cx="2237105" cy="1033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Solución</a:t>
            </a:r>
            <a:r>
              <a:rPr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Hipotónica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14300" marR="1158240" indent="26034" algn="just">
              <a:spcBef>
                <a:spcPts val="10"/>
              </a:spcBef>
            </a:pPr>
            <a:r>
              <a:rPr sz="750" i="1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Célula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=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-50 </a:t>
            </a:r>
            <a:r>
              <a:rPr sz="1200" spc="-3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50" i="1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Medio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=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-20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ndosmosis.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marL="12700" algn="just">
              <a:spcBef>
                <a:spcPts val="5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Célula</a:t>
            </a:r>
            <a:r>
              <a:rPr sz="1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turgente.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995159" y="3297935"/>
            <a:ext cx="76200" cy="271780"/>
          </a:xfrm>
          <a:custGeom>
            <a:avLst/>
            <a:gdLst/>
            <a:ahLst/>
            <a:cxnLst/>
            <a:rect l="l" t="t" r="r" b="b"/>
            <a:pathLst>
              <a:path w="76200" h="271779">
                <a:moveTo>
                  <a:pt x="44450" y="63500"/>
                </a:moveTo>
                <a:lnTo>
                  <a:pt x="31750" y="63500"/>
                </a:lnTo>
                <a:lnTo>
                  <a:pt x="31750" y="271272"/>
                </a:lnTo>
                <a:lnTo>
                  <a:pt x="44450" y="271272"/>
                </a:lnTo>
                <a:lnTo>
                  <a:pt x="44450" y="63500"/>
                </a:lnTo>
                <a:close/>
              </a:path>
              <a:path w="76200" h="271779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71779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52" name="object 5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78411" y="1125419"/>
            <a:ext cx="1511808" cy="1242060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7598791" y="1165936"/>
            <a:ext cx="2059305" cy="1216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Solución</a:t>
            </a:r>
            <a:r>
              <a:rPr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Isotónica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40335">
              <a:spcBef>
                <a:spcPts val="15"/>
              </a:spcBef>
            </a:pPr>
            <a:r>
              <a:rPr sz="750" i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5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Célula</a:t>
            </a:r>
            <a:r>
              <a:rPr sz="12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=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-50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marL="140335"/>
            <a:r>
              <a:rPr sz="750" i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5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Medio</a:t>
            </a:r>
            <a:r>
              <a:rPr sz="12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=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-50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marL="12700"/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hay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osmosis</a:t>
            </a:r>
            <a:r>
              <a:rPr sz="12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neta.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marL="140335" marR="610870" indent="-128270"/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hay</a:t>
            </a:r>
            <a:r>
              <a:rPr sz="1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plasmolisis</a:t>
            </a:r>
            <a:r>
              <a:rPr sz="12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ni </a:t>
            </a:r>
            <a:r>
              <a:rPr sz="1200" spc="-3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tal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turgencia.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996684" y="1840992"/>
            <a:ext cx="76200" cy="271780"/>
          </a:xfrm>
          <a:custGeom>
            <a:avLst/>
            <a:gdLst/>
            <a:ahLst/>
            <a:cxnLst/>
            <a:rect l="l" t="t" r="r" b="b"/>
            <a:pathLst>
              <a:path w="76200" h="271780">
                <a:moveTo>
                  <a:pt x="31750" y="195072"/>
                </a:moveTo>
                <a:lnTo>
                  <a:pt x="0" y="195072"/>
                </a:lnTo>
                <a:lnTo>
                  <a:pt x="38100" y="271272"/>
                </a:lnTo>
                <a:lnTo>
                  <a:pt x="69850" y="207772"/>
                </a:lnTo>
                <a:lnTo>
                  <a:pt x="31750" y="207772"/>
                </a:lnTo>
                <a:lnTo>
                  <a:pt x="31750" y="195072"/>
                </a:lnTo>
                <a:close/>
              </a:path>
              <a:path w="76200" h="271780">
                <a:moveTo>
                  <a:pt x="44450" y="63500"/>
                </a:moveTo>
                <a:lnTo>
                  <a:pt x="31750" y="63500"/>
                </a:lnTo>
                <a:lnTo>
                  <a:pt x="31750" y="207772"/>
                </a:lnTo>
                <a:lnTo>
                  <a:pt x="44450" y="207772"/>
                </a:lnTo>
                <a:lnTo>
                  <a:pt x="44450" y="63500"/>
                </a:lnTo>
                <a:close/>
              </a:path>
              <a:path w="76200" h="271780">
                <a:moveTo>
                  <a:pt x="76200" y="195072"/>
                </a:moveTo>
                <a:lnTo>
                  <a:pt x="44450" y="195072"/>
                </a:lnTo>
                <a:lnTo>
                  <a:pt x="44450" y="207772"/>
                </a:lnTo>
                <a:lnTo>
                  <a:pt x="69850" y="207772"/>
                </a:lnTo>
                <a:lnTo>
                  <a:pt x="76200" y="195072"/>
                </a:lnTo>
                <a:close/>
              </a:path>
              <a:path w="76200" h="27178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7178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1885595" y="464566"/>
            <a:ext cx="354901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EL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POTENCIAL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HIDRICO:</a:t>
            </a:r>
            <a:endParaRPr sz="2000">
              <a:latin typeface="Arial"/>
              <a:cs typeface="Arial"/>
            </a:endParaRPr>
          </a:p>
          <a:p>
            <a:pPr marL="12700" marR="5080"/>
            <a:r>
              <a:rPr sz="2000" b="0" dirty="0">
                <a:latin typeface="Arial MT"/>
                <a:cs typeface="Arial MT"/>
              </a:rPr>
              <a:t>Características</a:t>
            </a:r>
            <a:r>
              <a:rPr sz="2000" b="0" spc="-75" dirty="0">
                <a:latin typeface="Arial MT"/>
                <a:cs typeface="Arial MT"/>
              </a:rPr>
              <a:t> </a:t>
            </a:r>
            <a:r>
              <a:rPr sz="2000" b="0" dirty="0">
                <a:latin typeface="Arial MT"/>
                <a:cs typeface="Arial MT"/>
              </a:rPr>
              <a:t>osmóticas</a:t>
            </a:r>
            <a:r>
              <a:rPr sz="2000" b="0" spc="-55" dirty="0">
                <a:latin typeface="Arial MT"/>
                <a:cs typeface="Arial MT"/>
              </a:rPr>
              <a:t> </a:t>
            </a:r>
            <a:r>
              <a:rPr sz="2000" b="0" spc="-5" dirty="0">
                <a:latin typeface="Arial MT"/>
                <a:cs typeface="Arial MT"/>
              </a:rPr>
              <a:t>de</a:t>
            </a:r>
            <a:r>
              <a:rPr sz="2000" b="0" spc="-40" dirty="0">
                <a:latin typeface="Arial MT"/>
                <a:cs typeface="Arial MT"/>
              </a:rPr>
              <a:t> </a:t>
            </a:r>
            <a:r>
              <a:rPr sz="2000" b="0" spc="-5" dirty="0">
                <a:latin typeface="Arial MT"/>
                <a:cs typeface="Arial MT"/>
              </a:rPr>
              <a:t>la </a:t>
            </a:r>
            <a:r>
              <a:rPr sz="2000" b="0" spc="-540" dirty="0">
                <a:latin typeface="Arial MT"/>
                <a:cs typeface="Arial MT"/>
              </a:rPr>
              <a:t> </a:t>
            </a:r>
            <a:r>
              <a:rPr sz="2000" b="0" dirty="0">
                <a:latin typeface="Arial MT"/>
                <a:cs typeface="Arial MT"/>
              </a:rPr>
              <a:t>célula</a:t>
            </a:r>
            <a:r>
              <a:rPr sz="2000" b="0" spc="-25" dirty="0">
                <a:latin typeface="Arial MT"/>
                <a:cs typeface="Arial MT"/>
              </a:rPr>
              <a:t> </a:t>
            </a:r>
            <a:r>
              <a:rPr sz="2000" b="0" dirty="0">
                <a:latin typeface="Arial MT"/>
                <a:cs typeface="Arial MT"/>
              </a:rPr>
              <a:t>vegetal.</a:t>
            </a:r>
            <a:endParaRPr sz="200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4645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2327" y="2245564"/>
            <a:ext cx="763270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sz="6000" b="0" spc="-45" dirty="0"/>
              <a:t>¿Porqué </a:t>
            </a:r>
            <a:r>
              <a:rPr sz="6000" b="0" dirty="0"/>
              <a:t>es </a:t>
            </a:r>
            <a:r>
              <a:rPr sz="6000" b="0" spc="5" dirty="0"/>
              <a:t>importante </a:t>
            </a:r>
            <a:r>
              <a:rPr sz="6000" b="0" spc="-1630" dirty="0"/>
              <a:t> </a:t>
            </a:r>
            <a:r>
              <a:rPr sz="6000" b="0" spc="-5" dirty="0"/>
              <a:t>saber</a:t>
            </a:r>
            <a:r>
              <a:rPr sz="6000" b="0" spc="-15" dirty="0"/>
              <a:t> </a:t>
            </a:r>
            <a:r>
              <a:rPr sz="6000" b="0" spc="-25" dirty="0"/>
              <a:t>sobre</a:t>
            </a:r>
            <a:r>
              <a:rPr sz="6000" b="0" spc="-5" dirty="0"/>
              <a:t> </a:t>
            </a:r>
            <a:r>
              <a:rPr sz="6000" b="0" dirty="0"/>
              <a:t>el </a:t>
            </a:r>
            <a:r>
              <a:rPr sz="6000" b="0" spc="5" dirty="0"/>
              <a:t> </a:t>
            </a:r>
            <a:r>
              <a:rPr sz="6000" b="0" spc="-5" dirty="0"/>
              <a:t>potencial</a:t>
            </a:r>
            <a:r>
              <a:rPr sz="6000" b="0" spc="-15" dirty="0"/>
              <a:t> </a:t>
            </a:r>
            <a:r>
              <a:rPr sz="6000" b="0" dirty="0"/>
              <a:t>hídrico?</a:t>
            </a:r>
            <a:endParaRPr sz="6000"/>
          </a:p>
        </p:txBody>
      </p:sp>
    </p:spTree>
    <p:extLst>
      <p:ext uri="{BB962C8B-B14F-4D97-AF65-F5344CB8AC3E}">
        <p14:creationId xmlns:p14="http://schemas.microsoft.com/office/powerpoint/2010/main" val="33995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8417" y="1118363"/>
            <a:ext cx="385317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138555" algn="l"/>
                <a:tab pos="2423795" algn="l"/>
                <a:tab pos="3536315" algn="l"/>
              </a:tabLst>
            </a:pPr>
            <a:r>
              <a:rPr b="0" dirty="0">
                <a:latin typeface="Segoe UI"/>
                <a:cs typeface="Segoe UI"/>
              </a:rPr>
              <a:t>La	</a:t>
            </a:r>
            <a:r>
              <a:rPr spc="-10" dirty="0"/>
              <a:t>C</a:t>
            </a:r>
            <a:r>
              <a:rPr spc="-5" dirty="0"/>
              <a:t>E</a:t>
            </a:r>
            <a:r>
              <a:rPr b="0" dirty="0">
                <a:latin typeface="Segoe UI"/>
                <a:cs typeface="Segoe UI"/>
              </a:rPr>
              <a:t>,	es	</a:t>
            </a:r>
            <a:r>
              <a:rPr b="0" spc="-10" dirty="0"/>
              <a:t>la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991673" y="1605739"/>
            <a:ext cx="6384997" cy="24756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  <a:tabLst>
                <a:tab pos="3081020" algn="l"/>
              </a:tabLst>
            </a:pPr>
            <a:r>
              <a:rPr dirty="0"/>
              <a:t>concentración</a:t>
            </a:r>
            <a:r>
              <a:rPr spc="5" dirty="0"/>
              <a:t> </a:t>
            </a:r>
            <a:r>
              <a:rPr spc="-5" dirty="0"/>
              <a:t>de </a:t>
            </a:r>
            <a:r>
              <a:rPr spc="-865" dirty="0"/>
              <a:t> </a:t>
            </a:r>
            <a:r>
              <a:rPr spc="-5" dirty="0"/>
              <a:t>sales </a:t>
            </a:r>
            <a:r>
              <a:rPr spc="-10" dirty="0"/>
              <a:t>presentes </a:t>
            </a:r>
            <a:r>
              <a:rPr dirty="0"/>
              <a:t>en </a:t>
            </a:r>
            <a:r>
              <a:rPr spc="-10" dirty="0"/>
              <a:t>la </a:t>
            </a:r>
            <a:r>
              <a:rPr spc="-5" dirty="0"/>
              <a:t> </a:t>
            </a:r>
            <a:r>
              <a:rPr spc="-5" dirty="0" err="1" smtClean="0"/>
              <a:t>s</a:t>
            </a:r>
            <a:r>
              <a:rPr spc="-15" dirty="0" err="1" smtClean="0"/>
              <a:t>o</a:t>
            </a:r>
            <a:r>
              <a:rPr spc="-5" dirty="0" err="1" smtClean="0"/>
              <a:t>lució</a:t>
            </a:r>
            <a:r>
              <a:rPr spc="-15" dirty="0" err="1" smtClean="0"/>
              <a:t>n</a:t>
            </a:r>
            <a:r>
              <a:rPr dirty="0" smtClean="0"/>
              <a:t>,</a:t>
            </a:r>
            <a:r>
              <a:rPr lang="es-MX" dirty="0" smtClean="0"/>
              <a:t> </a:t>
            </a:r>
            <a:r>
              <a:rPr dirty="0" err="1" smtClean="0"/>
              <a:t>es</a:t>
            </a:r>
            <a:r>
              <a:rPr spc="-35" dirty="0" err="1" smtClean="0"/>
              <a:t>t</a:t>
            </a:r>
            <a:r>
              <a:rPr dirty="0" err="1" smtClean="0"/>
              <a:t>o</a:t>
            </a:r>
            <a:r>
              <a:rPr dirty="0" smtClean="0"/>
              <a:t>  </a:t>
            </a:r>
            <a:r>
              <a:rPr spc="-5" dirty="0"/>
              <a:t>significa </a:t>
            </a:r>
            <a:r>
              <a:rPr dirty="0"/>
              <a:t>que a </a:t>
            </a:r>
            <a:r>
              <a:rPr spc="-5" dirty="0"/>
              <a:t>mayor </a:t>
            </a:r>
            <a:r>
              <a:rPr spc="-865" dirty="0"/>
              <a:t> </a:t>
            </a:r>
            <a:r>
              <a:rPr spc="-5" dirty="0"/>
              <a:t>CE,</a:t>
            </a:r>
            <a:r>
              <a:rPr dirty="0"/>
              <a:t> mayor</a:t>
            </a:r>
            <a:r>
              <a:rPr spc="5" dirty="0"/>
              <a:t> </a:t>
            </a:r>
            <a:r>
              <a:rPr spc="-5" dirty="0"/>
              <a:t>es</a:t>
            </a:r>
            <a:r>
              <a:rPr dirty="0"/>
              <a:t> la </a:t>
            </a:r>
            <a:r>
              <a:rPr spc="5" dirty="0"/>
              <a:t> </a:t>
            </a:r>
            <a:r>
              <a:rPr dirty="0"/>
              <a:t>concentración</a:t>
            </a:r>
            <a:r>
              <a:rPr spc="5" dirty="0"/>
              <a:t> </a:t>
            </a:r>
            <a:r>
              <a:rPr spc="-5" dirty="0"/>
              <a:t>de </a:t>
            </a:r>
            <a:r>
              <a:rPr spc="-865" dirty="0"/>
              <a:t> </a:t>
            </a:r>
            <a:r>
              <a:rPr spc="-5" dirty="0"/>
              <a:t>sales</a:t>
            </a:r>
            <a:r>
              <a:rPr dirty="0"/>
              <a:t> en</a:t>
            </a:r>
            <a:r>
              <a:rPr spc="5" dirty="0"/>
              <a:t> </a:t>
            </a:r>
            <a:r>
              <a:rPr dirty="0"/>
              <a:t>la</a:t>
            </a:r>
            <a:r>
              <a:rPr spc="5" dirty="0"/>
              <a:t> </a:t>
            </a:r>
            <a:r>
              <a:rPr spc="-5" dirty="0"/>
              <a:t>solución </a:t>
            </a:r>
            <a:r>
              <a:rPr spc="-865" dirty="0"/>
              <a:t> </a:t>
            </a:r>
            <a:r>
              <a:rPr spc="-5" dirty="0"/>
              <a:t>nutritiva.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0689" y="1011506"/>
            <a:ext cx="1575815" cy="17038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968489" y="2898395"/>
            <a:ext cx="2312035" cy="1216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Solución</a:t>
            </a:r>
            <a:r>
              <a:rPr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Hipertónica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0"/>
              </a:spcBef>
            </a:pPr>
            <a:r>
              <a:rPr sz="1500" spc="-120" dirty="0">
                <a:solidFill>
                  <a:srgbClr val="FFFFFF"/>
                </a:solidFill>
                <a:latin typeface="Arial MT"/>
                <a:cs typeface="Arial MT"/>
              </a:rPr>
              <a:t>Ψ</a:t>
            </a:r>
            <a:r>
              <a:rPr sz="800" i="1" spc="-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 MT"/>
                <a:cs typeface="Arial MT"/>
              </a:rPr>
              <a:t>Célula</a:t>
            </a:r>
            <a:r>
              <a:rPr sz="15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=</a:t>
            </a:r>
            <a:r>
              <a:rPr sz="15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-50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  <a:p>
            <a:pPr marL="139065" marR="995680" indent="-127000">
              <a:spcBef>
                <a:spcPts val="5"/>
              </a:spcBef>
            </a:pPr>
            <a:r>
              <a:rPr sz="1500" spc="-120" dirty="0">
                <a:solidFill>
                  <a:srgbClr val="FFFFFF"/>
                </a:solidFill>
                <a:latin typeface="Arial MT"/>
                <a:cs typeface="Arial MT"/>
              </a:rPr>
              <a:t>Ψ</a:t>
            </a:r>
            <a:r>
              <a:rPr sz="800" i="1" spc="-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8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 MT"/>
                <a:cs typeface="Arial MT"/>
              </a:rPr>
              <a:t>Medio</a:t>
            </a:r>
            <a:r>
              <a:rPr sz="15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=</a:t>
            </a:r>
            <a:r>
              <a:rPr sz="15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-80 </a:t>
            </a:r>
            <a:r>
              <a:rPr sz="1500" spc="-4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 MT"/>
                <a:cs typeface="Arial MT"/>
              </a:rPr>
              <a:t>xosmosis. 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 MT"/>
                <a:cs typeface="Arial MT"/>
              </a:rPr>
              <a:t>lasmolisis.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04532" y="3526535"/>
            <a:ext cx="76200" cy="378460"/>
          </a:xfrm>
          <a:custGeom>
            <a:avLst/>
            <a:gdLst/>
            <a:ahLst/>
            <a:cxnLst/>
            <a:rect l="l" t="t" r="r" b="b"/>
            <a:pathLst>
              <a:path w="76200" h="378460">
                <a:moveTo>
                  <a:pt x="31750" y="301751"/>
                </a:moveTo>
                <a:lnTo>
                  <a:pt x="0" y="301751"/>
                </a:lnTo>
                <a:lnTo>
                  <a:pt x="38100" y="377951"/>
                </a:lnTo>
                <a:lnTo>
                  <a:pt x="69850" y="314451"/>
                </a:lnTo>
                <a:lnTo>
                  <a:pt x="31750" y="314451"/>
                </a:lnTo>
                <a:lnTo>
                  <a:pt x="31750" y="301751"/>
                </a:lnTo>
                <a:close/>
              </a:path>
              <a:path w="76200" h="378460">
                <a:moveTo>
                  <a:pt x="44450" y="0"/>
                </a:moveTo>
                <a:lnTo>
                  <a:pt x="31750" y="0"/>
                </a:lnTo>
                <a:lnTo>
                  <a:pt x="31750" y="314451"/>
                </a:lnTo>
                <a:lnTo>
                  <a:pt x="44450" y="314451"/>
                </a:lnTo>
                <a:lnTo>
                  <a:pt x="44450" y="0"/>
                </a:lnTo>
                <a:close/>
              </a:path>
              <a:path w="76200" h="378460">
                <a:moveTo>
                  <a:pt x="76200" y="301751"/>
                </a:moveTo>
                <a:lnTo>
                  <a:pt x="44450" y="301751"/>
                </a:lnTo>
                <a:lnTo>
                  <a:pt x="44450" y="314451"/>
                </a:lnTo>
                <a:lnTo>
                  <a:pt x="69850" y="314451"/>
                </a:lnTo>
                <a:lnTo>
                  <a:pt x="76200" y="3017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8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1868" y="2615183"/>
            <a:ext cx="3857244" cy="28011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2323" y="2615183"/>
            <a:ext cx="3912108" cy="280111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78123" y="788923"/>
            <a:ext cx="47777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54380">
              <a:spcBef>
                <a:spcPts val="95"/>
              </a:spcBef>
            </a:pPr>
            <a:r>
              <a:rPr sz="2800" spc="-10" dirty="0"/>
              <a:t>Estrés</a:t>
            </a:r>
            <a:r>
              <a:rPr sz="2800" spc="65" dirty="0"/>
              <a:t> </a:t>
            </a:r>
            <a:r>
              <a:rPr sz="2800" spc="-10" dirty="0"/>
              <a:t>por</a:t>
            </a:r>
            <a:r>
              <a:rPr sz="2800" spc="85" dirty="0"/>
              <a:t> </a:t>
            </a:r>
            <a:r>
              <a:rPr sz="2800" spc="-5" dirty="0"/>
              <a:t>salinidad </a:t>
            </a:r>
            <a:r>
              <a:rPr sz="2800" dirty="0"/>
              <a:t> </a:t>
            </a:r>
            <a:r>
              <a:rPr sz="2800" spc="-10" dirty="0"/>
              <a:t>(alta</a:t>
            </a:r>
            <a:r>
              <a:rPr sz="2800" spc="20" dirty="0"/>
              <a:t> </a:t>
            </a:r>
            <a:r>
              <a:rPr sz="2800" spc="-5" dirty="0"/>
              <a:t>concentración</a:t>
            </a:r>
            <a:r>
              <a:rPr sz="2800" spc="55" dirty="0"/>
              <a:t> </a:t>
            </a:r>
            <a:r>
              <a:rPr sz="2800" spc="-5" dirty="0"/>
              <a:t>de </a:t>
            </a:r>
            <a:r>
              <a:rPr sz="2800" spc="-10" dirty="0"/>
              <a:t>sales)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32307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9854" y="63450"/>
            <a:ext cx="10435959" cy="1164344"/>
          </a:xfrm>
          <a:prstGeom prst="rect">
            <a:avLst/>
          </a:prstGeom>
        </p:spPr>
        <p:txBody>
          <a:bodyPr vert="horz" wrap="square" lIns="0" tIns="665403" rIns="0" bIns="0" rtlCol="0">
            <a:spAutoFit/>
          </a:bodyPr>
          <a:lstStyle/>
          <a:p>
            <a:pPr marL="792480" marR="5080" indent="816610">
              <a:spcBef>
                <a:spcPts val="105"/>
              </a:spcBef>
            </a:pPr>
            <a:r>
              <a:rPr spc="-5" dirty="0"/>
              <a:t>Estrés</a:t>
            </a:r>
            <a:r>
              <a:rPr spc="10" dirty="0"/>
              <a:t> </a:t>
            </a:r>
            <a:r>
              <a:rPr spc="-5" dirty="0"/>
              <a:t>hídrico </a:t>
            </a:r>
            <a:r>
              <a:rPr dirty="0"/>
              <a:t> </a:t>
            </a:r>
            <a:r>
              <a:rPr spc="-5" dirty="0"/>
              <a:t>(células</a:t>
            </a:r>
            <a:r>
              <a:rPr spc="-45" dirty="0"/>
              <a:t> </a:t>
            </a:r>
            <a:r>
              <a:rPr dirty="0"/>
              <a:t>plasmolíticas)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5032" y="2421635"/>
            <a:ext cx="5239512" cy="392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1869" y="0"/>
            <a:ext cx="8208645" cy="6858000"/>
          </a:xfrm>
          <a:custGeom>
            <a:avLst/>
            <a:gdLst/>
            <a:ahLst/>
            <a:cxnLst/>
            <a:rect l="l" t="t" r="r" b="b"/>
            <a:pathLst>
              <a:path w="8208645" h="6858000">
                <a:moveTo>
                  <a:pt x="0" y="6858000"/>
                </a:moveTo>
                <a:lnTo>
                  <a:pt x="8208263" y="6858000"/>
                </a:lnTo>
                <a:lnTo>
                  <a:pt x="82082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9455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2477" y="1"/>
            <a:ext cx="9145905" cy="6859905"/>
            <a:chOff x="-1524" y="0"/>
            <a:chExt cx="9145905" cy="6859905"/>
          </a:xfrm>
        </p:grpSpPr>
        <p:sp>
          <p:nvSpPr>
            <p:cNvPr id="5" name="object 5"/>
            <p:cNvSpPr/>
            <p:nvPr/>
          </p:nvSpPr>
          <p:spPr>
            <a:xfrm>
              <a:off x="-1524" y="0"/>
              <a:ext cx="9145905" cy="6859905"/>
            </a:xfrm>
            <a:custGeom>
              <a:avLst/>
              <a:gdLst/>
              <a:ahLst/>
              <a:cxnLst/>
              <a:rect l="l" t="t" r="r" b="b"/>
              <a:pathLst>
                <a:path w="9145905" h="6859905">
                  <a:moveTo>
                    <a:pt x="1403591" y="1524"/>
                  </a:moveTo>
                  <a:lnTo>
                    <a:pt x="469392" y="1524"/>
                  </a:lnTo>
                  <a:lnTo>
                    <a:pt x="469392" y="0"/>
                  </a:lnTo>
                  <a:lnTo>
                    <a:pt x="1524" y="0"/>
                  </a:lnTo>
                  <a:lnTo>
                    <a:pt x="1524" y="1524"/>
                  </a:lnTo>
                  <a:lnTo>
                    <a:pt x="0" y="1524"/>
                  </a:lnTo>
                  <a:lnTo>
                    <a:pt x="0" y="469392"/>
                  </a:lnTo>
                  <a:lnTo>
                    <a:pt x="1524" y="469392"/>
                  </a:lnTo>
                  <a:lnTo>
                    <a:pt x="1524" y="6390132"/>
                  </a:lnTo>
                  <a:lnTo>
                    <a:pt x="0" y="6390132"/>
                  </a:lnTo>
                  <a:lnTo>
                    <a:pt x="0" y="6859524"/>
                  </a:lnTo>
                  <a:lnTo>
                    <a:pt x="1403591" y="6859524"/>
                  </a:lnTo>
                  <a:lnTo>
                    <a:pt x="1403591" y="6390132"/>
                  </a:lnTo>
                  <a:lnTo>
                    <a:pt x="469392" y="6390132"/>
                  </a:lnTo>
                  <a:lnTo>
                    <a:pt x="469392" y="469392"/>
                  </a:lnTo>
                  <a:lnTo>
                    <a:pt x="1403591" y="469392"/>
                  </a:lnTo>
                  <a:lnTo>
                    <a:pt x="1403591" y="1524"/>
                  </a:lnTo>
                  <a:close/>
                </a:path>
                <a:path w="9145905" h="6859905">
                  <a:moveTo>
                    <a:pt x="9145524" y="0"/>
                  </a:moveTo>
                  <a:lnTo>
                    <a:pt x="8677656" y="0"/>
                  </a:lnTo>
                  <a:lnTo>
                    <a:pt x="7743444" y="0"/>
                  </a:lnTo>
                  <a:lnTo>
                    <a:pt x="7743444" y="467868"/>
                  </a:lnTo>
                  <a:lnTo>
                    <a:pt x="8677656" y="467868"/>
                  </a:lnTo>
                  <a:lnTo>
                    <a:pt x="8677656" y="6388608"/>
                  </a:lnTo>
                  <a:lnTo>
                    <a:pt x="7743444" y="6388608"/>
                  </a:lnTo>
                  <a:lnTo>
                    <a:pt x="7743444" y="6856476"/>
                  </a:lnTo>
                  <a:lnTo>
                    <a:pt x="8677656" y="6856476"/>
                  </a:lnTo>
                  <a:lnTo>
                    <a:pt x="8677656" y="6858000"/>
                  </a:lnTo>
                  <a:lnTo>
                    <a:pt x="9145524" y="6858000"/>
                  </a:lnTo>
                  <a:lnTo>
                    <a:pt x="9145524" y="6856476"/>
                  </a:lnTo>
                  <a:lnTo>
                    <a:pt x="9145524" y="6388608"/>
                  </a:lnTo>
                  <a:lnTo>
                    <a:pt x="9145524" y="467868"/>
                  </a:lnTo>
                  <a:lnTo>
                    <a:pt x="9145524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3126" y="3722496"/>
              <a:ext cx="6600317" cy="8580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870" y="4545152"/>
              <a:ext cx="2301113" cy="85831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15590" y="2104720"/>
            <a:ext cx="696023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80" dirty="0"/>
              <a:t>Taller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50" dirty="0"/>
              <a:t> </a:t>
            </a:r>
            <a:r>
              <a:rPr spc="-5" dirty="0"/>
              <a:t>Formulación</a:t>
            </a:r>
          </a:p>
        </p:txBody>
      </p:sp>
    </p:spTree>
    <p:extLst>
      <p:ext uri="{BB962C8B-B14F-4D97-AF65-F5344CB8AC3E}">
        <p14:creationId xmlns:p14="http://schemas.microsoft.com/office/powerpoint/2010/main" val="34245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9455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2477" y="1"/>
            <a:ext cx="1403985" cy="6859905"/>
          </a:xfrm>
          <a:custGeom>
            <a:avLst/>
            <a:gdLst/>
            <a:ahLst/>
            <a:cxnLst/>
            <a:rect l="l" t="t" r="r" b="b"/>
            <a:pathLst>
              <a:path w="1403985" h="6859905">
                <a:moveTo>
                  <a:pt x="1403591" y="1524"/>
                </a:moveTo>
                <a:lnTo>
                  <a:pt x="469392" y="1524"/>
                </a:lnTo>
                <a:lnTo>
                  <a:pt x="469392" y="0"/>
                </a:lnTo>
                <a:lnTo>
                  <a:pt x="1524" y="0"/>
                </a:lnTo>
                <a:lnTo>
                  <a:pt x="1524" y="1524"/>
                </a:lnTo>
                <a:lnTo>
                  <a:pt x="0" y="1524"/>
                </a:lnTo>
                <a:lnTo>
                  <a:pt x="0" y="469392"/>
                </a:lnTo>
                <a:lnTo>
                  <a:pt x="1524" y="469392"/>
                </a:lnTo>
                <a:lnTo>
                  <a:pt x="1524" y="6390132"/>
                </a:lnTo>
                <a:lnTo>
                  <a:pt x="0" y="6390132"/>
                </a:lnTo>
                <a:lnTo>
                  <a:pt x="0" y="6859524"/>
                </a:lnTo>
                <a:lnTo>
                  <a:pt x="1403591" y="6859524"/>
                </a:lnTo>
                <a:lnTo>
                  <a:pt x="1403591" y="6390132"/>
                </a:lnTo>
                <a:lnTo>
                  <a:pt x="469392" y="6390132"/>
                </a:lnTo>
                <a:lnTo>
                  <a:pt x="469392" y="469392"/>
                </a:lnTo>
                <a:lnTo>
                  <a:pt x="1403591" y="469392"/>
                </a:lnTo>
                <a:lnTo>
                  <a:pt x="1403591" y="1524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09317" y="0"/>
            <a:ext cx="7759065" cy="6858000"/>
            <a:chOff x="1385316" y="0"/>
            <a:chExt cx="7759065" cy="6858000"/>
          </a:xfrm>
        </p:grpSpPr>
        <p:sp>
          <p:nvSpPr>
            <p:cNvPr id="6" name="object 6"/>
            <p:cNvSpPr/>
            <p:nvPr/>
          </p:nvSpPr>
          <p:spPr>
            <a:xfrm>
              <a:off x="7741920" y="0"/>
              <a:ext cx="1402080" cy="6858000"/>
            </a:xfrm>
            <a:custGeom>
              <a:avLst/>
              <a:gdLst/>
              <a:ahLst/>
              <a:cxnLst/>
              <a:rect l="l" t="t" r="r" b="b"/>
              <a:pathLst>
                <a:path w="1402079" h="6858000">
                  <a:moveTo>
                    <a:pt x="1402080" y="0"/>
                  </a:moveTo>
                  <a:lnTo>
                    <a:pt x="934212" y="0"/>
                  </a:lnTo>
                  <a:lnTo>
                    <a:pt x="0" y="0"/>
                  </a:lnTo>
                  <a:lnTo>
                    <a:pt x="0" y="467868"/>
                  </a:lnTo>
                  <a:lnTo>
                    <a:pt x="934212" y="467868"/>
                  </a:lnTo>
                  <a:lnTo>
                    <a:pt x="934212" y="6388608"/>
                  </a:lnTo>
                  <a:lnTo>
                    <a:pt x="0" y="6388608"/>
                  </a:lnTo>
                  <a:lnTo>
                    <a:pt x="0" y="6856476"/>
                  </a:lnTo>
                  <a:lnTo>
                    <a:pt x="934212" y="6856476"/>
                  </a:lnTo>
                  <a:lnTo>
                    <a:pt x="934212" y="6858000"/>
                  </a:lnTo>
                  <a:lnTo>
                    <a:pt x="1402080" y="6858000"/>
                  </a:lnTo>
                  <a:lnTo>
                    <a:pt x="1402080" y="6856476"/>
                  </a:lnTo>
                  <a:lnTo>
                    <a:pt x="1402080" y="6388608"/>
                  </a:lnTo>
                  <a:lnTo>
                    <a:pt x="1402080" y="467868"/>
                  </a:lnTo>
                  <a:lnTo>
                    <a:pt x="1402080" y="0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5316" y="467868"/>
              <a:ext cx="7056120" cy="5893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3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F6FF7C-4585-C2A8-37FC-ABFA2940A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04B09C3-DC6F-9B5D-C3A0-ACCCA76F8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8AC568A-98E5-A968-16F1-709373C9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2932" y="260604"/>
            <a:ext cx="7946135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7816" y="367284"/>
            <a:ext cx="7516368" cy="61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8905" y="697484"/>
            <a:ext cx="66541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0" dirty="0"/>
              <a:t>Factores</a:t>
            </a:r>
            <a:r>
              <a:rPr spc="-40" dirty="0"/>
              <a:t> </a:t>
            </a:r>
            <a:r>
              <a:rPr spc="-5" dirty="0"/>
              <a:t>que</a:t>
            </a:r>
            <a:r>
              <a:rPr spc="-40" dirty="0"/>
              <a:t> </a:t>
            </a:r>
            <a:r>
              <a:rPr spc="-10" dirty="0"/>
              <a:t>afectan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90774" y="1520139"/>
            <a:ext cx="6408420" cy="4116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b="1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54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5400" b="1" spc="-5" dirty="0">
                <a:solidFill>
                  <a:srgbClr val="FFFFFF"/>
                </a:solidFill>
                <a:latin typeface="Segoe UI"/>
                <a:cs typeface="Segoe UI"/>
              </a:rPr>
              <a:t>nutrición</a:t>
            </a:r>
            <a:r>
              <a:rPr sz="5400" b="1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5400" b="1" spc="-15" dirty="0">
                <a:solidFill>
                  <a:srgbClr val="FFFFFF"/>
                </a:solidFill>
                <a:latin typeface="Segoe UI"/>
                <a:cs typeface="Segoe UI"/>
              </a:rPr>
              <a:t>vegetal</a:t>
            </a:r>
            <a:endParaRPr sz="540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spcBef>
                <a:spcPts val="10"/>
              </a:spcBef>
            </a:pPr>
            <a:endParaRPr sz="4900">
              <a:solidFill>
                <a:prstClr val="black"/>
              </a:solidFill>
              <a:latin typeface="Segoe UI"/>
              <a:cs typeface="Segoe UI"/>
            </a:endParaRPr>
          </a:p>
          <a:p>
            <a:pPr marL="668020" indent="-572135">
              <a:buFont typeface="Arial MT"/>
              <a:buChar char="•"/>
              <a:tabLst>
                <a:tab pos="667385" algn="l"/>
                <a:tab pos="668020" algn="l"/>
              </a:tabLst>
            </a:pPr>
            <a:r>
              <a:rPr sz="4000" b="1" spc="-15" dirty="0">
                <a:solidFill>
                  <a:srgbClr val="FFFFFF"/>
                </a:solidFill>
                <a:latin typeface="Segoe UI"/>
                <a:cs typeface="Segoe UI"/>
              </a:rPr>
              <a:t>Etapa</a:t>
            </a:r>
            <a:r>
              <a:rPr sz="4000" b="1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4000" b="1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Segoe UI"/>
                <a:cs typeface="Segoe UI"/>
              </a:rPr>
              <a:t>desarrollo</a:t>
            </a:r>
            <a:endParaRPr sz="4000">
              <a:solidFill>
                <a:prstClr val="black"/>
              </a:solidFill>
              <a:latin typeface="Segoe UI"/>
              <a:cs typeface="Segoe UI"/>
            </a:endParaRPr>
          </a:p>
          <a:p>
            <a:pPr marL="668020" indent="-572135">
              <a:spcBef>
                <a:spcPts val="5"/>
              </a:spcBef>
              <a:buFont typeface="Arial MT"/>
              <a:buChar char="•"/>
              <a:tabLst>
                <a:tab pos="667385" algn="l"/>
                <a:tab pos="668020" algn="l"/>
              </a:tabLst>
            </a:pPr>
            <a:r>
              <a:rPr sz="4000" b="1" spc="-30" dirty="0">
                <a:solidFill>
                  <a:srgbClr val="FFFFFF"/>
                </a:solidFill>
                <a:latin typeface="Segoe UI"/>
                <a:cs typeface="Segoe UI"/>
              </a:rPr>
              <a:t>Factor </a:t>
            </a:r>
            <a:r>
              <a:rPr sz="4000" b="1" spc="-10" dirty="0">
                <a:solidFill>
                  <a:srgbClr val="FFFFFF"/>
                </a:solidFill>
                <a:latin typeface="Segoe UI"/>
                <a:cs typeface="Segoe UI"/>
              </a:rPr>
              <a:t>genético</a:t>
            </a:r>
            <a:endParaRPr sz="4000">
              <a:solidFill>
                <a:prstClr val="black"/>
              </a:solidFill>
              <a:latin typeface="Segoe UI"/>
              <a:cs typeface="Segoe UI"/>
            </a:endParaRPr>
          </a:p>
          <a:p>
            <a:pPr marL="668020" indent="-572135">
              <a:buFont typeface="Arial MT"/>
              <a:buChar char="•"/>
              <a:tabLst>
                <a:tab pos="667385" algn="l"/>
                <a:tab pos="668020" algn="l"/>
              </a:tabLst>
            </a:pPr>
            <a:r>
              <a:rPr sz="4000" b="1" spc="-15" dirty="0">
                <a:solidFill>
                  <a:srgbClr val="FFFFFF"/>
                </a:solidFill>
                <a:latin typeface="Segoe UI"/>
                <a:cs typeface="Segoe UI"/>
              </a:rPr>
              <a:t>pH</a:t>
            </a:r>
            <a:endParaRPr sz="4000">
              <a:solidFill>
                <a:prstClr val="black"/>
              </a:solidFill>
              <a:latin typeface="Segoe UI"/>
              <a:cs typeface="Segoe UI"/>
            </a:endParaRPr>
          </a:p>
          <a:p>
            <a:pPr marL="668020" indent="-572135">
              <a:buFont typeface="Arial MT"/>
              <a:buChar char="•"/>
              <a:tabLst>
                <a:tab pos="667385" algn="l"/>
                <a:tab pos="668020" algn="l"/>
              </a:tabLst>
            </a:pPr>
            <a:r>
              <a:rPr sz="4000" b="1" spc="-10" dirty="0">
                <a:solidFill>
                  <a:srgbClr val="FFFFFF"/>
                </a:solidFill>
                <a:latin typeface="Segoe UI"/>
                <a:cs typeface="Segoe UI"/>
              </a:rPr>
              <a:t>Conductividad</a:t>
            </a:r>
            <a:endParaRPr sz="40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7848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76416" y="0"/>
            <a:ext cx="4291965" cy="6858000"/>
            <a:chOff x="4852415" y="0"/>
            <a:chExt cx="4291965" cy="6858000"/>
          </a:xfrm>
        </p:grpSpPr>
        <p:sp>
          <p:nvSpPr>
            <p:cNvPr id="3" name="object 3"/>
            <p:cNvSpPr/>
            <p:nvPr/>
          </p:nvSpPr>
          <p:spPr>
            <a:xfrm>
              <a:off x="4858511" y="4869179"/>
              <a:ext cx="3313429" cy="1080770"/>
            </a:xfrm>
            <a:custGeom>
              <a:avLst/>
              <a:gdLst/>
              <a:ahLst/>
              <a:cxnLst/>
              <a:rect l="l" t="t" r="r" b="b"/>
              <a:pathLst>
                <a:path w="3313429" h="1080770">
                  <a:moveTo>
                    <a:pt x="540258" y="0"/>
                  </a:moveTo>
                  <a:lnTo>
                    <a:pt x="0" y="540258"/>
                  </a:lnTo>
                  <a:lnTo>
                    <a:pt x="540258" y="1080516"/>
                  </a:lnTo>
                  <a:lnTo>
                    <a:pt x="540258" y="810387"/>
                  </a:lnTo>
                  <a:lnTo>
                    <a:pt x="3313176" y="810387"/>
                  </a:lnTo>
                  <a:lnTo>
                    <a:pt x="3313176" y="270129"/>
                  </a:lnTo>
                  <a:lnTo>
                    <a:pt x="540258" y="270129"/>
                  </a:lnTo>
                  <a:lnTo>
                    <a:pt x="540258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858511" y="4869179"/>
              <a:ext cx="3313429" cy="1080770"/>
            </a:xfrm>
            <a:custGeom>
              <a:avLst/>
              <a:gdLst/>
              <a:ahLst/>
              <a:cxnLst/>
              <a:rect l="l" t="t" r="r" b="b"/>
              <a:pathLst>
                <a:path w="3313429" h="1080770">
                  <a:moveTo>
                    <a:pt x="0" y="540258"/>
                  </a:moveTo>
                  <a:lnTo>
                    <a:pt x="540258" y="0"/>
                  </a:lnTo>
                  <a:lnTo>
                    <a:pt x="540258" y="270129"/>
                  </a:lnTo>
                  <a:lnTo>
                    <a:pt x="3313176" y="270129"/>
                  </a:lnTo>
                  <a:lnTo>
                    <a:pt x="3313176" y="810387"/>
                  </a:lnTo>
                  <a:lnTo>
                    <a:pt x="540258" y="810387"/>
                  </a:lnTo>
                  <a:lnTo>
                    <a:pt x="540258" y="1080516"/>
                  </a:lnTo>
                  <a:lnTo>
                    <a:pt x="0" y="540258"/>
                  </a:lnTo>
                  <a:close/>
                </a:path>
              </a:pathLst>
            </a:custGeom>
            <a:ln w="12192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spcBef>
                <a:spcPts val="100"/>
              </a:spcBef>
            </a:pPr>
            <a:r>
              <a:rPr spc="-10" dirty="0"/>
              <a:t>Etapa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-35" dirty="0"/>
              <a:t> </a:t>
            </a:r>
            <a:r>
              <a:rPr spc="-10" dirty="0"/>
              <a:t>desarrollo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313432" y="1437132"/>
            <a:ext cx="3820795" cy="5126990"/>
            <a:chOff x="789431" y="1437132"/>
            <a:chExt cx="3820795" cy="51269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2311" y="1437132"/>
              <a:ext cx="3313176" cy="49286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7531" y="4509516"/>
              <a:ext cx="3744595" cy="2016760"/>
            </a:xfrm>
            <a:custGeom>
              <a:avLst/>
              <a:gdLst/>
              <a:ahLst/>
              <a:cxnLst/>
              <a:rect l="l" t="t" r="r" b="b"/>
              <a:pathLst>
                <a:path w="3744595" h="2016759">
                  <a:moveTo>
                    <a:pt x="0" y="1008125"/>
                  </a:moveTo>
                  <a:lnTo>
                    <a:pt x="3982" y="941841"/>
                  </a:lnTo>
                  <a:lnTo>
                    <a:pt x="15764" y="876702"/>
                  </a:lnTo>
                  <a:lnTo>
                    <a:pt x="35100" y="812841"/>
                  </a:lnTo>
                  <a:lnTo>
                    <a:pt x="61742" y="750389"/>
                  </a:lnTo>
                  <a:lnTo>
                    <a:pt x="95445" y="689481"/>
                  </a:lnTo>
                  <a:lnTo>
                    <a:pt x="135960" y="630250"/>
                  </a:lnTo>
                  <a:lnTo>
                    <a:pt x="183043" y="572827"/>
                  </a:lnTo>
                  <a:lnTo>
                    <a:pt x="208970" y="544836"/>
                  </a:lnTo>
                  <a:lnTo>
                    <a:pt x="236445" y="517346"/>
                  </a:lnTo>
                  <a:lnTo>
                    <a:pt x="265440" y="490375"/>
                  </a:lnTo>
                  <a:lnTo>
                    <a:pt x="295921" y="463940"/>
                  </a:lnTo>
                  <a:lnTo>
                    <a:pt x="327860" y="438056"/>
                  </a:lnTo>
                  <a:lnTo>
                    <a:pt x="361224" y="412741"/>
                  </a:lnTo>
                  <a:lnTo>
                    <a:pt x="395983" y="388011"/>
                  </a:lnTo>
                  <a:lnTo>
                    <a:pt x="432107" y="363883"/>
                  </a:lnTo>
                  <a:lnTo>
                    <a:pt x="469564" y="340373"/>
                  </a:lnTo>
                  <a:lnTo>
                    <a:pt x="508323" y="317498"/>
                  </a:lnTo>
                  <a:lnTo>
                    <a:pt x="548354" y="295274"/>
                  </a:lnTo>
                  <a:lnTo>
                    <a:pt x="589626" y="273719"/>
                  </a:lnTo>
                  <a:lnTo>
                    <a:pt x="632107" y="252848"/>
                  </a:lnTo>
                  <a:lnTo>
                    <a:pt x="675768" y="232679"/>
                  </a:lnTo>
                  <a:lnTo>
                    <a:pt x="720578" y="213228"/>
                  </a:lnTo>
                  <a:lnTo>
                    <a:pt x="766504" y="194511"/>
                  </a:lnTo>
                  <a:lnTo>
                    <a:pt x="813518" y="176545"/>
                  </a:lnTo>
                  <a:lnTo>
                    <a:pt x="861587" y="159347"/>
                  </a:lnTo>
                  <a:lnTo>
                    <a:pt x="910682" y="142933"/>
                  </a:lnTo>
                  <a:lnTo>
                    <a:pt x="960770" y="127321"/>
                  </a:lnTo>
                  <a:lnTo>
                    <a:pt x="1011822" y="112526"/>
                  </a:lnTo>
                  <a:lnTo>
                    <a:pt x="1063806" y="98565"/>
                  </a:lnTo>
                  <a:lnTo>
                    <a:pt x="1116692" y="85455"/>
                  </a:lnTo>
                  <a:lnTo>
                    <a:pt x="1170449" y="73212"/>
                  </a:lnTo>
                  <a:lnTo>
                    <a:pt x="1225046" y="61853"/>
                  </a:lnTo>
                  <a:lnTo>
                    <a:pt x="1280452" y="51395"/>
                  </a:lnTo>
                  <a:lnTo>
                    <a:pt x="1336636" y="41854"/>
                  </a:lnTo>
                  <a:lnTo>
                    <a:pt x="1393568" y="33247"/>
                  </a:lnTo>
                  <a:lnTo>
                    <a:pt x="1451217" y="25590"/>
                  </a:lnTo>
                  <a:lnTo>
                    <a:pt x="1509551" y="18900"/>
                  </a:lnTo>
                  <a:lnTo>
                    <a:pt x="1568541" y="13194"/>
                  </a:lnTo>
                  <a:lnTo>
                    <a:pt x="1628154" y="8488"/>
                  </a:lnTo>
                  <a:lnTo>
                    <a:pt x="1688361" y="4799"/>
                  </a:lnTo>
                  <a:lnTo>
                    <a:pt x="1749131" y="2144"/>
                  </a:lnTo>
                  <a:lnTo>
                    <a:pt x="1810432" y="538"/>
                  </a:lnTo>
                  <a:lnTo>
                    <a:pt x="1872234" y="0"/>
                  </a:lnTo>
                  <a:lnTo>
                    <a:pt x="1934035" y="538"/>
                  </a:lnTo>
                  <a:lnTo>
                    <a:pt x="1995336" y="2144"/>
                  </a:lnTo>
                  <a:lnTo>
                    <a:pt x="2056106" y="4799"/>
                  </a:lnTo>
                  <a:lnTo>
                    <a:pt x="2116313" y="8488"/>
                  </a:lnTo>
                  <a:lnTo>
                    <a:pt x="2175926" y="13194"/>
                  </a:lnTo>
                  <a:lnTo>
                    <a:pt x="2234916" y="18900"/>
                  </a:lnTo>
                  <a:lnTo>
                    <a:pt x="2293250" y="25590"/>
                  </a:lnTo>
                  <a:lnTo>
                    <a:pt x="2350899" y="33247"/>
                  </a:lnTo>
                  <a:lnTo>
                    <a:pt x="2407831" y="41854"/>
                  </a:lnTo>
                  <a:lnTo>
                    <a:pt x="2464015" y="51395"/>
                  </a:lnTo>
                  <a:lnTo>
                    <a:pt x="2519421" y="61853"/>
                  </a:lnTo>
                  <a:lnTo>
                    <a:pt x="2574018" y="73212"/>
                  </a:lnTo>
                  <a:lnTo>
                    <a:pt x="2627775" y="85455"/>
                  </a:lnTo>
                  <a:lnTo>
                    <a:pt x="2680661" y="98565"/>
                  </a:lnTo>
                  <a:lnTo>
                    <a:pt x="2732645" y="112526"/>
                  </a:lnTo>
                  <a:lnTo>
                    <a:pt x="2783697" y="127321"/>
                  </a:lnTo>
                  <a:lnTo>
                    <a:pt x="2833785" y="142933"/>
                  </a:lnTo>
                  <a:lnTo>
                    <a:pt x="2882880" y="159347"/>
                  </a:lnTo>
                  <a:lnTo>
                    <a:pt x="2930949" y="176545"/>
                  </a:lnTo>
                  <a:lnTo>
                    <a:pt x="2977963" y="194511"/>
                  </a:lnTo>
                  <a:lnTo>
                    <a:pt x="3023889" y="213228"/>
                  </a:lnTo>
                  <a:lnTo>
                    <a:pt x="3068699" y="232679"/>
                  </a:lnTo>
                  <a:lnTo>
                    <a:pt x="3112360" y="252848"/>
                  </a:lnTo>
                  <a:lnTo>
                    <a:pt x="3154841" y="273719"/>
                  </a:lnTo>
                  <a:lnTo>
                    <a:pt x="3196113" y="295274"/>
                  </a:lnTo>
                  <a:lnTo>
                    <a:pt x="3236144" y="317498"/>
                  </a:lnTo>
                  <a:lnTo>
                    <a:pt x="3274903" y="340373"/>
                  </a:lnTo>
                  <a:lnTo>
                    <a:pt x="3312360" y="363883"/>
                  </a:lnTo>
                  <a:lnTo>
                    <a:pt x="3348484" y="388011"/>
                  </a:lnTo>
                  <a:lnTo>
                    <a:pt x="3383243" y="412741"/>
                  </a:lnTo>
                  <a:lnTo>
                    <a:pt x="3416607" y="438056"/>
                  </a:lnTo>
                  <a:lnTo>
                    <a:pt x="3448546" y="463940"/>
                  </a:lnTo>
                  <a:lnTo>
                    <a:pt x="3479027" y="490375"/>
                  </a:lnTo>
                  <a:lnTo>
                    <a:pt x="3508022" y="517346"/>
                  </a:lnTo>
                  <a:lnTo>
                    <a:pt x="3535497" y="544836"/>
                  </a:lnTo>
                  <a:lnTo>
                    <a:pt x="3561424" y="572827"/>
                  </a:lnTo>
                  <a:lnTo>
                    <a:pt x="3608507" y="630250"/>
                  </a:lnTo>
                  <a:lnTo>
                    <a:pt x="3649022" y="689481"/>
                  </a:lnTo>
                  <a:lnTo>
                    <a:pt x="3682725" y="750389"/>
                  </a:lnTo>
                  <a:lnTo>
                    <a:pt x="3709367" y="812841"/>
                  </a:lnTo>
                  <a:lnTo>
                    <a:pt x="3728703" y="876702"/>
                  </a:lnTo>
                  <a:lnTo>
                    <a:pt x="3740485" y="941841"/>
                  </a:lnTo>
                  <a:lnTo>
                    <a:pt x="3744468" y="1008125"/>
                  </a:lnTo>
                  <a:lnTo>
                    <a:pt x="3743467" y="1041402"/>
                  </a:lnTo>
                  <a:lnTo>
                    <a:pt x="3735554" y="1107131"/>
                  </a:lnTo>
                  <a:lnTo>
                    <a:pt x="3719964" y="1171648"/>
                  </a:lnTo>
                  <a:lnTo>
                    <a:pt x="3696944" y="1234821"/>
                  </a:lnTo>
                  <a:lnTo>
                    <a:pt x="3666741" y="1296517"/>
                  </a:lnTo>
                  <a:lnTo>
                    <a:pt x="3629601" y="1356603"/>
                  </a:lnTo>
                  <a:lnTo>
                    <a:pt x="3585771" y="1414947"/>
                  </a:lnTo>
                  <a:lnTo>
                    <a:pt x="3535497" y="1471415"/>
                  </a:lnTo>
                  <a:lnTo>
                    <a:pt x="3508022" y="1498905"/>
                  </a:lnTo>
                  <a:lnTo>
                    <a:pt x="3479027" y="1525876"/>
                  </a:lnTo>
                  <a:lnTo>
                    <a:pt x="3448546" y="1552311"/>
                  </a:lnTo>
                  <a:lnTo>
                    <a:pt x="3416607" y="1578195"/>
                  </a:lnTo>
                  <a:lnTo>
                    <a:pt x="3383243" y="1603510"/>
                  </a:lnTo>
                  <a:lnTo>
                    <a:pt x="3348484" y="1628240"/>
                  </a:lnTo>
                  <a:lnTo>
                    <a:pt x="3312360" y="1652368"/>
                  </a:lnTo>
                  <a:lnTo>
                    <a:pt x="3274903" y="1675878"/>
                  </a:lnTo>
                  <a:lnTo>
                    <a:pt x="3236144" y="1698753"/>
                  </a:lnTo>
                  <a:lnTo>
                    <a:pt x="3196113" y="1720976"/>
                  </a:lnTo>
                  <a:lnTo>
                    <a:pt x="3154841" y="1742532"/>
                  </a:lnTo>
                  <a:lnTo>
                    <a:pt x="3112360" y="1763403"/>
                  </a:lnTo>
                  <a:lnTo>
                    <a:pt x="3068699" y="1783572"/>
                  </a:lnTo>
                  <a:lnTo>
                    <a:pt x="3023889" y="1803023"/>
                  </a:lnTo>
                  <a:lnTo>
                    <a:pt x="2977963" y="1821740"/>
                  </a:lnTo>
                  <a:lnTo>
                    <a:pt x="2930949" y="1839706"/>
                  </a:lnTo>
                  <a:lnTo>
                    <a:pt x="2882880" y="1856904"/>
                  </a:lnTo>
                  <a:lnTo>
                    <a:pt x="2833785" y="1873318"/>
                  </a:lnTo>
                  <a:lnTo>
                    <a:pt x="2783697" y="1888930"/>
                  </a:lnTo>
                  <a:lnTo>
                    <a:pt x="2732645" y="1903725"/>
                  </a:lnTo>
                  <a:lnTo>
                    <a:pt x="2680661" y="1917686"/>
                  </a:lnTo>
                  <a:lnTo>
                    <a:pt x="2627775" y="1930796"/>
                  </a:lnTo>
                  <a:lnTo>
                    <a:pt x="2574018" y="1943039"/>
                  </a:lnTo>
                  <a:lnTo>
                    <a:pt x="2519421" y="1954398"/>
                  </a:lnTo>
                  <a:lnTo>
                    <a:pt x="2464015" y="1964856"/>
                  </a:lnTo>
                  <a:lnTo>
                    <a:pt x="2407831" y="1974397"/>
                  </a:lnTo>
                  <a:lnTo>
                    <a:pt x="2350899" y="1983004"/>
                  </a:lnTo>
                  <a:lnTo>
                    <a:pt x="2293250" y="1990661"/>
                  </a:lnTo>
                  <a:lnTo>
                    <a:pt x="2234916" y="1997351"/>
                  </a:lnTo>
                  <a:lnTo>
                    <a:pt x="2175926" y="2003057"/>
                  </a:lnTo>
                  <a:lnTo>
                    <a:pt x="2116313" y="2007763"/>
                  </a:lnTo>
                  <a:lnTo>
                    <a:pt x="2056106" y="2011452"/>
                  </a:lnTo>
                  <a:lnTo>
                    <a:pt x="1995336" y="2014107"/>
                  </a:lnTo>
                  <a:lnTo>
                    <a:pt x="1934035" y="2015713"/>
                  </a:lnTo>
                  <a:lnTo>
                    <a:pt x="1872234" y="2016251"/>
                  </a:lnTo>
                  <a:lnTo>
                    <a:pt x="1810432" y="2015713"/>
                  </a:lnTo>
                  <a:lnTo>
                    <a:pt x="1749131" y="2014107"/>
                  </a:lnTo>
                  <a:lnTo>
                    <a:pt x="1688361" y="2011452"/>
                  </a:lnTo>
                  <a:lnTo>
                    <a:pt x="1628154" y="2007763"/>
                  </a:lnTo>
                  <a:lnTo>
                    <a:pt x="1568541" y="2003057"/>
                  </a:lnTo>
                  <a:lnTo>
                    <a:pt x="1509551" y="1997351"/>
                  </a:lnTo>
                  <a:lnTo>
                    <a:pt x="1451217" y="1990661"/>
                  </a:lnTo>
                  <a:lnTo>
                    <a:pt x="1393568" y="1983004"/>
                  </a:lnTo>
                  <a:lnTo>
                    <a:pt x="1336636" y="1974397"/>
                  </a:lnTo>
                  <a:lnTo>
                    <a:pt x="1280452" y="1964856"/>
                  </a:lnTo>
                  <a:lnTo>
                    <a:pt x="1225046" y="1954398"/>
                  </a:lnTo>
                  <a:lnTo>
                    <a:pt x="1170449" y="1943039"/>
                  </a:lnTo>
                  <a:lnTo>
                    <a:pt x="1116692" y="1930796"/>
                  </a:lnTo>
                  <a:lnTo>
                    <a:pt x="1063806" y="1917686"/>
                  </a:lnTo>
                  <a:lnTo>
                    <a:pt x="1011822" y="1903725"/>
                  </a:lnTo>
                  <a:lnTo>
                    <a:pt x="960770" y="1888930"/>
                  </a:lnTo>
                  <a:lnTo>
                    <a:pt x="910682" y="1873318"/>
                  </a:lnTo>
                  <a:lnTo>
                    <a:pt x="861587" y="1856904"/>
                  </a:lnTo>
                  <a:lnTo>
                    <a:pt x="813518" y="1839706"/>
                  </a:lnTo>
                  <a:lnTo>
                    <a:pt x="766504" y="1821740"/>
                  </a:lnTo>
                  <a:lnTo>
                    <a:pt x="720578" y="1803023"/>
                  </a:lnTo>
                  <a:lnTo>
                    <a:pt x="675768" y="1783572"/>
                  </a:lnTo>
                  <a:lnTo>
                    <a:pt x="632107" y="1763403"/>
                  </a:lnTo>
                  <a:lnTo>
                    <a:pt x="589626" y="1742532"/>
                  </a:lnTo>
                  <a:lnTo>
                    <a:pt x="548354" y="1720977"/>
                  </a:lnTo>
                  <a:lnTo>
                    <a:pt x="508323" y="1698753"/>
                  </a:lnTo>
                  <a:lnTo>
                    <a:pt x="469564" y="1675878"/>
                  </a:lnTo>
                  <a:lnTo>
                    <a:pt x="432107" y="1652368"/>
                  </a:lnTo>
                  <a:lnTo>
                    <a:pt x="395983" y="1628240"/>
                  </a:lnTo>
                  <a:lnTo>
                    <a:pt x="361224" y="1603510"/>
                  </a:lnTo>
                  <a:lnTo>
                    <a:pt x="327860" y="1578195"/>
                  </a:lnTo>
                  <a:lnTo>
                    <a:pt x="295921" y="1552311"/>
                  </a:lnTo>
                  <a:lnTo>
                    <a:pt x="265440" y="1525876"/>
                  </a:lnTo>
                  <a:lnTo>
                    <a:pt x="236445" y="1498905"/>
                  </a:lnTo>
                  <a:lnTo>
                    <a:pt x="208970" y="1471415"/>
                  </a:lnTo>
                  <a:lnTo>
                    <a:pt x="183043" y="1443424"/>
                  </a:lnTo>
                  <a:lnTo>
                    <a:pt x="135960" y="1386001"/>
                  </a:lnTo>
                  <a:lnTo>
                    <a:pt x="95445" y="1326770"/>
                  </a:lnTo>
                  <a:lnTo>
                    <a:pt x="61742" y="1265862"/>
                  </a:lnTo>
                  <a:lnTo>
                    <a:pt x="35100" y="1203410"/>
                  </a:lnTo>
                  <a:lnTo>
                    <a:pt x="15764" y="1139549"/>
                  </a:lnTo>
                  <a:lnTo>
                    <a:pt x="3982" y="1074410"/>
                  </a:lnTo>
                  <a:lnTo>
                    <a:pt x="0" y="1008125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28229" y="5254497"/>
            <a:ext cx="494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íz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38696" y="2890775"/>
            <a:ext cx="28994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1" dirty="0">
                <a:solidFill>
                  <a:srgbClr val="FFFFFF"/>
                </a:solidFill>
                <a:latin typeface="Segoe UI"/>
                <a:cs typeface="Segoe UI"/>
              </a:rPr>
              <a:t>P</a:t>
            </a:r>
            <a:r>
              <a:rPr sz="4400" b="1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dirty="0">
                <a:solidFill>
                  <a:srgbClr val="FFFFFF"/>
                </a:solidFill>
                <a:latin typeface="Segoe UI"/>
                <a:cs typeface="Segoe UI"/>
              </a:rPr>
              <a:t>-</a:t>
            </a:r>
            <a:r>
              <a:rPr sz="4400" b="1" spc="-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spc="-5" dirty="0">
                <a:solidFill>
                  <a:srgbClr val="FFFFFF"/>
                </a:solidFill>
                <a:latin typeface="Segoe UI"/>
                <a:cs typeface="Segoe UI"/>
              </a:rPr>
              <a:t>Fósforo</a:t>
            </a:r>
            <a:endParaRPr sz="4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479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61533" y="0"/>
            <a:ext cx="4506595" cy="6858000"/>
            <a:chOff x="4637532" y="0"/>
            <a:chExt cx="4506595" cy="6858000"/>
          </a:xfrm>
        </p:grpSpPr>
        <p:sp>
          <p:nvSpPr>
            <p:cNvPr id="3" name="object 3"/>
            <p:cNvSpPr/>
            <p:nvPr/>
          </p:nvSpPr>
          <p:spPr>
            <a:xfrm>
              <a:off x="4643628" y="2372867"/>
              <a:ext cx="3314700" cy="1079500"/>
            </a:xfrm>
            <a:custGeom>
              <a:avLst/>
              <a:gdLst/>
              <a:ahLst/>
              <a:cxnLst/>
              <a:rect l="l" t="t" r="r" b="b"/>
              <a:pathLst>
                <a:path w="3314700" h="1079500">
                  <a:moveTo>
                    <a:pt x="539496" y="0"/>
                  </a:moveTo>
                  <a:lnTo>
                    <a:pt x="0" y="539496"/>
                  </a:lnTo>
                  <a:lnTo>
                    <a:pt x="539496" y="1078992"/>
                  </a:lnTo>
                  <a:lnTo>
                    <a:pt x="539496" y="809244"/>
                  </a:lnTo>
                  <a:lnTo>
                    <a:pt x="3314700" y="809244"/>
                  </a:lnTo>
                  <a:lnTo>
                    <a:pt x="3314700" y="269748"/>
                  </a:lnTo>
                  <a:lnTo>
                    <a:pt x="539496" y="269748"/>
                  </a:lnTo>
                  <a:lnTo>
                    <a:pt x="539496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643628" y="2372867"/>
              <a:ext cx="3314700" cy="1079500"/>
            </a:xfrm>
            <a:custGeom>
              <a:avLst/>
              <a:gdLst/>
              <a:ahLst/>
              <a:cxnLst/>
              <a:rect l="l" t="t" r="r" b="b"/>
              <a:pathLst>
                <a:path w="3314700" h="1079500">
                  <a:moveTo>
                    <a:pt x="0" y="539496"/>
                  </a:moveTo>
                  <a:lnTo>
                    <a:pt x="539496" y="0"/>
                  </a:lnTo>
                  <a:lnTo>
                    <a:pt x="539496" y="269748"/>
                  </a:lnTo>
                  <a:lnTo>
                    <a:pt x="3314700" y="269748"/>
                  </a:lnTo>
                  <a:lnTo>
                    <a:pt x="3314700" y="809244"/>
                  </a:lnTo>
                  <a:lnTo>
                    <a:pt x="539496" y="809244"/>
                  </a:lnTo>
                  <a:lnTo>
                    <a:pt x="539496" y="1078992"/>
                  </a:lnTo>
                  <a:lnTo>
                    <a:pt x="0" y="539496"/>
                  </a:lnTo>
                  <a:close/>
                </a:path>
              </a:pathLst>
            </a:custGeom>
            <a:ln w="12192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spcBef>
                <a:spcPts val="100"/>
              </a:spcBef>
            </a:pPr>
            <a:r>
              <a:rPr spc="-10" dirty="0"/>
              <a:t>Etapa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-35" dirty="0"/>
              <a:t> </a:t>
            </a:r>
            <a:r>
              <a:rPr spc="-10" dirty="0"/>
              <a:t>desarrollo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313431" y="1437132"/>
            <a:ext cx="3576954" cy="4928870"/>
            <a:chOff x="789431" y="1437132"/>
            <a:chExt cx="3576954" cy="49288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2311" y="1437132"/>
              <a:ext cx="3313176" cy="49286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7531" y="1700784"/>
              <a:ext cx="3500754" cy="2952115"/>
            </a:xfrm>
            <a:custGeom>
              <a:avLst/>
              <a:gdLst/>
              <a:ahLst/>
              <a:cxnLst/>
              <a:rect l="l" t="t" r="r" b="b"/>
              <a:pathLst>
                <a:path w="3500754" h="2952115">
                  <a:moveTo>
                    <a:pt x="0" y="2087879"/>
                  </a:moveTo>
                  <a:lnTo>
                    <a:pt x="1311" y="2038842"/>
                  </a:lnTo>
                  <a:lnTo>
                    <a:pt x="5198" y="1990522"/>
                  </a:lnTo>
                  <a:lnTo>
                    <a:pt x="11591" y="1942994"/>
                  </a:lnTo>
                  <a:lnTo>
                    <a:pt x="20419" y="1896329"/>
                  </a:lnTo>
                  <a:lnTo>
                    <a:pt x="31614" y="1850601"/>
                  </a:lnTo>
                  <a:lnTo>
                    <a:pt x="45105" y="1805883"/>
                  </a:lnTo>
                  <a:lnTo>
                    <a:pt x="60822" y="1762247"/>
                  </a:lnTo>
                  <a:lnTo>
                    <a:pt x="78695" y="1719767"/>
                  </a:lnTo>
                  <a:lnTo>
                    <a:pt x="98655" y="1678516"/>
                  </a:lnTo>
                  <a:lnTo>
                    <a:pt x="120631" y="1638566"/>
                  </a:lnTo>
                  <a:lnTo>
                    <a:pt x="144554" y="1599990"/>
                  </a:lnTo>
                  <a:lnTo>
                    <a:pt x="170353" y="1562862"/>
                  </a:lnTo>
                  <a:lnTo>
                    <a:pt x="197958" y="1527253"/>
                  </a:lnTo>
                  <a:lnTo>
                    <a:pt x="227301" y="1493238"/>
                  </a:lnTo>
                  <a:lnTo>
                    <a:pt x="258310" y="1460889"/>
                  </a:lnTo>
                  <a:lnTo>
                    <a:pt x="290916" y="1430279"/>
                  </a:lnTo>
                  <a:lnTo>
                    <a:pt x="325049" y="1401481"/>
                  </a:lnTo>
                  <a:lnTo>
                    <a:pt x="360639" y="1374567"/>
                  </a:lnTo>
                  <a:lnTo>
                    <a:pt x="397616" y="1349611"/>
                  </a:lnTo>
                  <a:lnTo>
                    <a:pt x="435910" y="1326686"/>
                  </a:lnTo>
                  <a:lnTo>
                    <a:pt x="475452" y="1305865"/>
                  </a:lnTo>
                  <a:lnTo>
                    <a:pt x="516170" y="1287220"/>
                  </a:lnTo>
                  <a:lnTo>
                    <a:pt x="557997" y="1270824"/>
                  </a:lnTo>
                  <a:lnTo>
                    <a:pt x="600860" y="1256751"/>
                  </a:lnTo>
                  <a:lnTo>
                    <a:pt x="644692" y="1245073"/>
                  </a:lnTo>
                  <a:lnTo>
                    <a:pt x="689420" y="1235863"/>
                  </a:lnTo>
                  <a:lnTo>
                    <a:pt x="734977" y="1229194"/>
                  </a:lnTo>
                  <a:lnTo>
                    <a:pt x="781291" y="1225139"/>
                  </a:lnTo>
                  <a:lnTo>
                    <a:pt x="828294" y="1223771"/>
                  </a:lnTo>
                  <a:lnTo>
                    <a:pt x="875296" y="1225139"/>
                  </a:lnTo>
                  <a:lnTo>
                    <a:pt x="921610" y="1229194"/>
                  </a:lnTo>
                  <a:lnTo>
                    <a:pt x="967167" y="1235863"/>
                  </a:lnTo>
                  <a:lnTo>
                    <a:pt x="1011895" y="1245073"/>
                  </a:lnTo>
                  <a:lnTo>
                    <a:pt x="1055727" y="1256751"/>
                  </a:lnTo>
                  <a:lnTo>
                    <a:pt x="1098590" y="1270824"/>
                  </a:lnTo>
                  <a:lnTo>
                    <a:pt x="1140417" y="1287220"/>
                  </a:lnTo>
                  <a:lnTo>
                    <a:pt x="1181135" y="1305865"/>
                  </a:lnTo>
                  <a:lnTo>
                    <a:pt x="1220677" y="1326686"/>
                  </a:lnTo>
                  <a:lnTo>
                    <a:pt x="1258971" y="1349611"/>
                  </a:lnTo>
                  <a:lnTo>
                    <a:pt x="1295948" y="1374567"/>
                  </a:lnTo>
                  <a:lnTo>
                    <a:pt x="1331538" y="1401481"/>
                  </a:lnTo>
                  <a:lnTo>
                    <a:pt x="1365671" y="1430279"/>
                  </a:lnTo>
                  <a:lnTo>
                    <a:pt x="1398277" y="1460889"/>
                  </a:lnTo>
                  <a:lnTo>
                    <a:pt x="1429286" y="1493238"/>
                  </a:lnTo>
                  <a:lnTo>
                    <a:pt x="1458629" y="1527253"/>
                  </a:lnTo>
                  <a:lnTo>
                    <a:pt x="1486234" y="1562862"/>
                  </a:lnTo>
                  <a:lnTo>
                    <a:pt x="1512033" y="1599990"/>
                  </a:lnTo>
                  <a:lnTo>
                    <a:pt x="1535956" y="1638566"/>
                  </a:lnTo>
                  <a:lnTo>
                    <a:pt x="1557932" y="1678516"/>
                  </a:lnTo>
                  <a:lnTo>
                    <a:pt x="1577892" y="1719767"/>
                  </a:lnTo>
                  <a:lnTo>
                    <a:pt x="1595765" y="1762247"/>
                  </a:lnTo>
                  <a:lnTo>
                    <a:pt x="1611482" y="1805883"/>
                  </a:lnTo>
                  <a:lnTo>
                    <a:pt x="1624973" y="1850601"/>
                  </a:lnTo>
                  <a:lnTo>
                    <a:pt x="1636168" y="1896329"/>
                  </a:lnTo>
                  <a:lnTo>
                    <a:pt x="1644996" y="1942994"/>
                  </a:lnTo>
                  <a:lnTo>
                    <a:pt x="1651389" y="1990522"/>
                  </a:lnTo>
                  <a:lnTo>
                    <a:pt x="1655276" y="2038842"/>
                  </a:lnTo>
                  <a:lnTo>
                    <a:pt x="1656588" y="2087879"/>
                  </a:lnTo>
                  <a:lnTo>
                    <a:pt x="1655276" y="2136917"/>
                  </a:lnTo>
                  <a:lnTo>
                    <a:pt x="1651389" y="2185237"/>
                  </a:lnTo>
                  <a:lnTo>
                    <a:pt x="1644996" y="2232765"/>
                  </a:lnTo>
                  <a:lnTo>
                    <a:pt x="1636168" y="2279430"/>
                  </a:lnTo>
                  <a:lnTo>
                    <a:pt x="1624973" y="2325158"/>
                  </a:lnTo>
                  <a:lnTo>
                    <a:pt x="1611482" y="2369876"/>
                  </a:lnTo>
                  <a:lnTo>
                    <a:pt x="1595765" y="2413512"/>
                  </a:lnTo>
                  <a:lnTo>
                    <a:pt x="1577892" y="2455992"/>
                  </a:lnTo>
                  <a:lnTo>
                    <a:pt x="1557932" y="2497243"/>
                  </a:lnTo>
                  <a:lnTo>
                    <a:pt x="1535956" y="2537193"/>
                  </a:lnTo>
                  <a:lnTo>
                    <a:pt x="1512033" y="2575769"/>
                  </a:lnTo>
                  <a:lnTo>
                    <a:pt x="1486234" y="2612897"/>
                  </a:lnTo>
                  <a:lnTo>
                    <a:pt x="1458629" y="2648506"/>
                  </a:lnTo>
                  <a:lnTo>
                    <a:pt x="1429286" y="2682521"/>
                  </a:lnTo>
                  <a:lnTo>
                    <a:pt x="1398277" y="2714870"/>
                  </a:lnTo>
                  <a:lnTo>
                    <a:pt x="1365671" y="2745480"/>
                  </a:lnTo>
                  <a:lnTo>
                    <a:pt x="1331538" y="2774278"/>
                  </a:lnTo>
                  <a:lnTo>
                    <a:pt x="1295948" y="2801192"/>
                  </a:lnTo>
                  <a:lnTo>
                    <a:pt x="1258971" y="2826148"/>
                  </a:lnTo>
                  <a:lnTo>
                    <a:pt x="1220677" y="2849073"/>
                  </a:lnTo>
                  <a:lnTo>
                    <a:pt x="1181135" y="2869894"/>
                  </a:lnTo>
                  <a:lnTo>
                    <a:pt x="1140417" y="2888539"/>
                  </a:lnTo>
                  <a:lnTo>
                    <a:pt x="1098590" y="2904935"/>
                  </a:lnTo>
                  <a:lnTo>
                    <a:pt x="1055727" y="2919008"/>
                  </a:lnTo>
                  <a:lnTo>
                    <a:pt x="1011895" y="2930686"/>
                  </a:lnTo>
                  <a:lnTo>
                    <a:pt x="967167" y="2939896"/>
                  </a:lnTo>
                  <a:lnTo>
                    <a:pt x="921610" y="2946565"/>
                  </a:lnTo>
                  <a:lnTo>
                    <a:pt x="875296" y="2950620"/>
                  </a:lnTo>
                  <a:lnTo>
                    <a:pt x="828294" y="2951988"/>
                  </a:lnTo>
                  <a:lnTo>
                    <a:pt x="781291" y="2950620"/>
                  </a:lnTo>
                  <a:lnTo>
                    <a:pt x="734977" y="2946565"/>
                  </a:lnTo>
                  <a:lnTo>
                    <a:pt x="689420" y="2939896"/>
                  </a:lnTo>
                  <a:lnTo>
                    <a:pt x="644692" y="2930686"/>
                  </a:lnTo>
                  <a:lnTo>
                    <a:pt x="600860" y="2919008"/>
                  </a:lnTo>
                  <a:lnTo>
                    <a:pt x="557997" y="2904935"/>
                  </a:lnTo>
                  <a:lnTo>
                    <a:pt x="516170" y="2888539"/>
                  </a:lnTo>
                  <a:lnTo>
                    <a:pt x="475452" y="2869894"/>
                  </a:lnTo>
                  <a:lnTo>
                    <a:pt x="435910" y="2849073"/>
                  </a:lnTo>
                  <a:lnTo>
                    <a:pt x="397616" y="2826148"/>
                  </a:lnTo>
                  <a:lnTo>
                    <a:pt x="360639" y="2801192"/>
                  </a:lnTo>
                  <a:lnTo>
                    <a:pt x="325049" y="2774278"/>
                  </a:lnTo>
                  <a:lnTo>
                    <a:pt x="290916" y="2745480"/>
                  </a:lnTo>
                  <a:lnTo>
                    <a:pt x="258310" y="2714870"/>
                  </a:lnTo>
                  <a:lnTo>
                    <a:pt x="227301" y="2682521"/>
                  </a:lnTo>
                  <a:lnTo>
                    <a:pt x="197958" y="2648506"/>
                  </a:lnTo>
                  <a:lnTo>
                    <a:pt x="170353" y="2612897"/>
                  </a:lnTo>
                  <a:lnTo>
                    <a:pt x="144554" y="2575769"/>
                  </a:lnTo>
                  <a:lnTo>
                    <a:pt x="120631" y="2537193"/>
                  </a:lnTo>
                  <a:lnTo>
                    <a:pt x="98655" y="2497243"/>
                  </a:lnTo>
                  <a:lnTo>
                    <a:pt x="78695" y="2455992"/>
                  </a:lnTo>
                  <a:lnTo>
                    <a:pt x="60822" y="2413512"/>
                  </a:lnTo>
                  <a:lnTo>
                    <a:pt x="45105" y="2369876"/>
                  </a:lnTo>
                  <a:lnTo>
                    <a:pt x="31614" y="2325158"/>
                  </a:lnTo>
                  <a:lnTo>
                    <a:pt x="20419" y="2279430"/>
                  </a:lnTo>
                  <a:lnTo>
                    <a:pt x="11591" y="2232765"/>
                  </a:lnTo>
                  <a:lnTo>
                    <a:pt x="5198" y="2185237"/>
                  </a:lnTo>
                  <a:lnTo>
                    <a:pt x="1311" y="2136917"/>
                  </a:lnTo>
                  <a:lnTo>
                    <a:pt x="0" y="2087879"/>
                  </a:lnTo>
                  <a:close/>
                </a:path>
                <a:path w="3500754" h="2952115">
                  <a:moveTo>
                    <a:pt x="1844040" y="1404365"/>
                  </a:moveTo>
                  <a:lnTo>
                    <a:pt x="1844766" y="1345003"/>
                  </a:lnTo>
                  <a:lnTo>
                    <a:pt x="1846927" y="1286267"/>
                  </a:lnTo>
                  <a:lnTo>
                    <a:pt x="1850493" y="1228209"/>
                  </a:lnTo>
                  <a:lnTo>
                    <a:pt x="1855436" y="1170876"/>
                  </a:lnTo>
                  <a:lnTo>
                    <a:pt x="1861727" y="1114317"/>
                  </a:lnTo>
                  <a:lnTo>
                    <a:pt x="1869336" y="1058581"/>
                  </a:lnTo>
                  <a:lnTo>
                    <a:pt x="1878237" y="1003716"/>
                  </a:lnTo>
                  <a:lnTo>
                    <a:pt x="1888398" y="949772"/>
                  </a:lnTo>
                  <a:lnTo>
                    <a:pt x="1899793" y="896798"/>
                  </a:lnTo>
                  <a:lnTo>
                    <a:pt x="1912392" y="844841"/>
                  </a:lnTo>
                  <a:lnTo>
                    <a:pt x="1926166" y="793950"/>
                  </a:lnTo>
                  <a:lnTo>
                    <a:pt x="1941087" y="744175"/>
                  </a:lnTo>
                  <a:lnTo>
                    <a:pt x="1957126" y="695564"/>
                  </a:lnTo>
                  <a:lnTo>
                    <a:pt x="1974254" y="648166"/>
                  </a:lnTo>
                  <a:lnTo>
                    <a:pt x="1992442" y="602030"/>
                  </a:lnTo>
                  <a:lnTo>
                    <a:pt x="2011662" y="557204"/>
                  </a:lnTo>
                  <a:lnTo>
                    <a:pt x="2031885" y="513737"/>
                  </a:lnTo>
                  <a:lnTo>
                    <a:pt x="2053082" y="471679"/>
                  </a:lnTo>
                  <a:lnTo>
                    <a:pt x="2075224" y="431076"/>
                  </a:lnTo>
                  <a:lnTo>
                    <a:pt x="2098284" y="391979"/>
                  </a:lnTo>
                  <a:lnTo>
                    <a:pt x="2122231" y="354437"/>
                  </a:lnTo>
                  <a:lnTo>
                    <a:pt x="2147037" y="318497"/>
                  </a:lnTo>
                  <a:lnTo>
                    <a:pt x="2172673" y="284209"/>
                  </a:lnTo>
                  <a:lnTo>
                    <a:pt x="2199111" y="251621"/>
                  </a:lnTo>
                  <a:lnTo>
                    <a:pt x="2226322" y="220782"/>
                  </a:lnTo>
                  <a:lnTo>
                    <a:pt x="2254278" y="191741"/>
                  </a:lnTo>
                  <a:lnTo>
                    <a:pt x="2282948" y="164547"/>
                  </a:lnTo>
                  <a:lnTo>
                    <a:pt x="2312306" y="139248"/>
                  </a:lnTo>
                  <a:lnTo>
                    <a:pt x="2372965" y="94532"/>
                  </a:lnTo>
                  <a:lnTo>
                    <a:pt x="2436027" y="57982"/>
                  </a:lnTo>
                  <a:lnTo>
                    <a:pt x="2501259" y="29989"/>
                  </a:lnTo>
                  <a:lnTo>
                    <a:pt x="2568434" y="10942"/>
                  </a:lnTo>
                  <a:lnTo>
                    <a:pt x="2637320" y="1232"/>
                  </a:lnTo>
                  <a:lnTo>
                    <a:pt x="2672334" y="0"/>
                  </a:lnTo>
                  <a:lnTo>
                    <a:pt x="2707347" y="1232"/>
                  </a:lnTo>
                  <a:lnTo>
                    <a:pt x="2776233" y="10942"/>
                  </a:lnTo>
                  <a:lnTo>
                    <a:pt x="2843408" y="29989"/>
                  </a:lnTo>
                  <a:lnTo>
                    <a:pt x="2908640" y="57982"/>
                  </a:lnTo>
                  <a:lnTo>
                    <a:pt x="2971702" y="94532"/>
                  </a:lnTo>
                  <a:lnTo>
                    <a:pt x="3032361" y="139248"/>
                  </a:lnTo>
                  <a:lnTo>
                    <a:pt x="3061719" y="164547"/>
                  </a:lnTo>
                  <a:lnTo>
                    <a:pt x="3090389" y="191741"/>
                  </a:lnTo>
                  <a:lnTo>
                    <a:pt x="3118345" y="220782"/>
                  </a:lnTo>
                  <a:lnTo>
                    <a:pt x="3145556" y="251621"/>
                  </a:lnTo>
                  <a:lnTo>
                    <a:pt x="3171994" y="284209"/>
                  </a:lnTo>
                  <a:lnTo>
                    <a:pt x="3197630" y="318497"/>
                  </a:lnTo>
                  <a:lnTo>
                    <a:pt x="3222436" y="354437"/>
                  </a:lnTo>
                  <a:lnTo>
                    <a:pt x="3246383" y="391979"/>
                  </a:lnTo>
                  <a:lnTo>
                    <a:pt x="3269443" y="431076"/>
                  </a:lnTo>
                  <a:lnTo>
                    <a:pt x="3291585" y="471679"/>
                  </a:lnTo>
                  <a:lnTo>
                    <a:pt x="3312782" y="513737"/>
                  </a:lnTo>
                  <a:lnTo>
                    <a:pt x="3333005" y="557204"/>
                  </a:lnTo>
                  <a:lnTo>
                    <a:pt x="3352225" y="602030"/>
                  </a:lnTo>
                  <a:lnTo>
                    <a:pt x="3370413" y="648166"/>
                  </a:lnTo>
                  <a:lnTo>
                    <a:pt x="3387541" y="695564"/>
                  </a:lnTo>
                  <a:lnTo>
                    <a:pt x="3403580" y="744175"/>
                  </a:lnTo>
                  <a:lnTo>
                    <a:pt x="3418501" y="793950"/>
                  </a:lnTo>
                  <a:lnTo>
                    <a:pt x="3432275" y="844841"/>
                  </a:lnTo>
                  <a:lnTo>
                    <a:pt x="3444874" y="896798"/>
                  </a:lnTo>
                  <a:lnTo>
                    <a:pt x="3456269" y="949772"/>
                  </a:lnTo>
                  <a:lnTo>
                    <a:pt x="3466430" y="1003716"/>
                  </a:lnTo>
                  <a:lnTo>
                    <a:pt x="3475331" y="1058581"/>
                  </a:lnTo>
                  <a:lnTo>
                    <a:pt x="3482940" y="1114317"/>
                  </a:lnTo>
                  <a:lnTo>
                    <a:pt x="3489231" y="1170876"/>
                  </a:lnTo>
                  <a:lnTo>
                    <a:pt x="3494174" y="1228209"/>
                  </a:lnTo>
                  <a:lnTo>
                    <a:pt x="3497740" y="1286267"/>
                  </a:lnTo>
                  <a:lnTo>
                    <a:pt x="3499901" y="1345003"/>
                  </a:lnTo>
                  <a:lnTo>
                    <a:pt x="3500628" y="1404365"/>
                  </a:lnTo>
                  <a:lnTo>
                    <a:pt x="3499901" y="1463728"/>
                  </a:lnTo>
                  <a:lnTo>
                    <a:pt x="3497740" y="1522464"/>
                  </a:lnTo>
                  <a:lnTo>
                    <a:pt x="3494174" y="1580522"/>
                  </a:lnTo>
                  <a:lnTo>
                    <a:pt x="3489231" y="1637855"/>
                  </a:lnTo>
                  <a:lnTo>
                    <a:pt x="3482940" y="1694414"/>
                  </a:lnTo>
                  <a:lnTo>
                    <a:pt x="3475331" y="1750150"/>
                  </a:lnTo>
                  <a:lnTo>
                    <a:pt x="3466430" y="1805015"/>
                  </a:lnTo>
                  <a:lnTo>
                    <a:pt x="3456269" y="1858959"/>
                  </a:lnTo>
                  <a:lnTo>
                    <a:pt x="3444874" y="1911933"/>
                  </a:lnTo>
                  <a:lnTo>
                    <a:pt x="3432275" y="1963890"/>
                  </a:lnTo>
                  <a:lnTo>
                    <a:pt x="3418501" y="2014781"/>
                  </a:lnTo>
                  <a:lnTo>
                    <a:pt x="3403580" y="2064556"/>
                  </a:lnTo>
                  <a:lnTo>
                    <a:pt x="3387541" y="2113167"/>
                  </a:lnTo>
                  <a:lnTo>
                    <a:pt x="3370413" y="2160565"/>
                  </a:lnTo>
                  <a:lnTo>
                    <a:pt x="3352225" y="2206701"/>
                  </a:lnTo>
                  <a:lnTo>
                    <a:pt x="3333005" y="2251527"/>
                  </a:lnTo>
                  <a:lnTo>
                    <a:pt x="3312782" y="2294994"/>
                  </a:lnTo>
                  <a:lnTo>
                    <a:pt x="3291585" y="2337052"/>
                  </a:lnTo>
                  <a:lnTo>
                    <a:pt x="3269443" y="2377655"/>
                  </a:lnTo>
                  <a:lnTo>
                    <a:pt x="3246383" y="2416752"/>
                  </a:lnTo>
                  <a:lnTo>
                    <a:pt x="3222436" y="2454294"/>
                  </a:lnTo>
                  <a:lnTo>
                    <a:pt x="3197630" y="2490234"/>
                  </a:lnTo>
                  <a:lnTo>
                    <a:pt x="3171994" y="2524522"/>
                  </a:lnTo>
                  <a:lnTo>
                    <a:pt x="3145556" y="2557110"/>
                  </a:lnTo>
                  <a:lnTo>
                    <a:pt x="3118345" y="2587949"/>
                  </a:lnTo>
                  <a:lnTo>
                    <a:pt x="3090389" y="2616990"/>
                  </a:lnTo>
                  <a:lnTo>
                    <a:pt x="3061719" y="2644184"/>
                  </a:lnTo>
                  <a:lnTo>
                    <a:pt x="3032361" y="2669483"/>
                  </a:lnTo>
                  <a:lnTo>
                    <a:pt x="2971702" y="2714199"/>
                  </a:lnTo>
                  <a:lnTo>
                    <a:pt x="2908640" y="2750749"/>
                  </a:lnTo>
                  <a:lnTo>
                    <a:pt x="2843408" y="2778742"/>
                  </a:lnTo>
                  <a:lnTo>
                    <a:pt x="2776233" y="2797789"/>
                  </a:lnTo>
                  <a:lnTo>
                    <a:pt x="2707347" y="2807499"/>
                  </a:lnTo>
                  <a:lnTo>
                    <a:pt x="2672334" y="2808732"/>
                  </a:lnTo>
                  <a:lnTo>
                    <a:pt x="2637320" y="2807499"/>
                  </a:lnTo>
                  <a:lnTo>
                    <a:pt x="2568434" y="2797789"/>
                  </a:lnTo>
                  <a:lnTo>
                    <a:pt x="2501259" y="2778742"/>
                  </a:lnTo>
                  <a:lnTo>
                    <a:pt x="2436027" y="2750749"/>
                  </a:lnTo>
                  <a:lnTo>
                    <a:pt x="2372965" y="2714199"/>
                  </a:lnTo>
                  <a:lnTo>
                    <a:pt x="2312306" y="2669483"/>
                  </a:lnTo>
                  <a:lnTo>
                    <a:pt x="2282948" y="2644184"/>
                  </a:lnTo>
                  <a:lnTo>
                    <a:pt x="2254278" y="2616990"/>
                  </a:lnTo>
                  <a:lnTo>
                    <a:pt x="2226322" y="2587949"/>
                  </a:lnTo>
                  <a:lnTo>
                    <a:pt x="2199111" y="2557110"/>
                  </a:lnTo>
                  <a:lnTo>
                    <a:pt x="2172673" y="2524522"/>
                  </a:lnTo>
                  <a:lnTo>
                    <a:pt x="2147037" y="2490234"/>
                  </a:lnTo>
                  <a:lnTo>
                    <a:pt x="2122231" y="2454294"/>
                  </a:lnTo>
                  <a:lnTo>
                    <a:pt x="2098284" y="2416752"/>
                  </a:lnTo>
                  <a:lnTo>
                    <a:pt x="2075224" y="2377655"/>
                  </a:lnTo>
                  <a:lnTo>
                    <a:pt x="2053082" y="2337052"/>
                  </a:lnTo>
                  <a:lnTo>
                    <a:pt x="2031885" y="2294994"/>
                  </a:lnTo>
                  <a:lnTo>
                    <a:pt x="2011662" y="2251527"/>
                  </a:lnTo>
                  <a:lnTo>
                    <a:pt x="1992442" y="2206701"/>
                  </a:lnTo>
                  <a:lnTo>
                    <a:pt x="1974254" y="2160565"/>
                  </a:lnTo>
                  <a:lnTo>
                    <a:pt x="1957126" y="2113167"/>
                  </a:lnTo>
                  <a:lnTo>
                    <a:pt x="1941087" y="2064556"/>
                  </a:lnTo>
                  <a:lnTo>
                    <a:pt x="1926166" y="2014781"/>
                  </a:lnTo>
                  <a:lnTo>
                    <a:pt x="1912392" y="1963890"/>
                  </a:lnTo>
                  <a:lnTo>
                    <a:pt x="1899793" y="1911933"/>
                  </a:lnTo>
                  <a:lnTo>
                    <a:pt x="1888398" y="1858959"/>
                  </a:lnTo>
                  <a:lnTo>
                    <a:pt x="1878237" y="1805015"/>
                  </a:lnTo>
                  <a:lnTo>
                    <a:pt x="1869336" y="1750150"/>
                  </a:lnTo>
                  <a:lnTo>
                    <a:pt x="1861727" y="1694414"/>
                  </a:lnTo>
                  <a:lnTo>
                    <a:pt x="1855436" y="1637855"/>
                  </a:lnTo>
                  <a:lnTo>
                    <a:pt x="1850493" y="1580522"/>
                  </a:lnTo>
                  <a:lnTo>
                    <a:pt x="1846927" y="1522464"/>
                  </a:lnTo>
                  <a:lnTo>
                    <a:pt x="1844766" y="1463728"/>
                  </a:lnTo>
                  <a:lnTo>
                    <a:pt x="1844040" y="1404365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637527" y="2757042"/>
            <a:ext cx="64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Hojas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12179" y="4370019"/>
            <a:ext cx="273748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sz="4400" b="1" spc="5" dirty="0">
                <a:solidFill>
                  <a:srgbClr val="FFFFFF"/>
                </a:solidFill>
                <a:latin typeface="Segoe UI"/>
                <a:cs typeface="Segoe UI"/>
              </a:rPr>
              <a:t>N</a:t>
            </a:r>
            <a:r>
              <a:rPr sz="4400" b="1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dirty="0">
                <a:solidFill>
                  <a:srgbClr val="FFFFFF"/>
                </a:solidFill>
                <a:latin typeface="Segoe UI"/>
                <a:cs typeface="Segoe UI"/>
              </a:rPr>
              <a:t>-</a:t>
            </a:r>
            <a:endParaRPr sz="4400">
              <a:solidFill>
                <a:prstClr val="black"/>
              </a:solidFill>
              <a:latin typeface="Segoe UI"/>
              <a:cs typeface="Segoe UI"/>
            </a:endParaRPr>
          </a:p>
          <a:p>
            <a:pPr algn="ctr"/>
            <a:r>
              <a:rPr sz="4400" b="1" spc="-5" dirty="0">
                <a:solidFill>
                  <a:srgbClr val="FFFFFF"/>
                </a:solidFill>
                <a:latin typeface="Segoe UI"/>
                <a:cs typeface="Segoe UI"/>
              </a:rPr>
              <a:t>Nitrógeno</a:t>
            </a:r>
            <a:endParaRPr sz="4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8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61533" y="0"/>
            <a:ext cx="4506595" cy="6858000"/>
            <a:chOff x="4637532" y="0"/>
            <a:chExt cx="4506595" cy="6858000"/>
          </a:xfrm>
        </p:grpSpPr>
        <p:sp>
          <p:nvSpPr>
            <p:cNvPr id="3" name="object 3"/>
            <p:cNvSpPr/>
            <p:nvPr/>
          </p:nvSpPr>
          <p:spPr>
            <a:xfrm>
              <a:off x="4643628" y="2372867"/>
              <a:ext cx="3314700" cy="1079500"/>
            </a:xfrm>
            <a:custGeom>
              <a:avLst/>
              <a:gdLst/>
              <a:ahLst/>
              <a:cxnLst/>
              <a:rect l="l" t="t" r="r" b="b"/>
              <a:pathLst>
                <a:path w="3314700" h="1079500">
                  <a:moveTo>
                    <a:pt x="539496" y="0"/>
                  </a:moveTo>
                  <a:lnTo>
                    <a:pt x="0" y="539496"/>
                  </a:lnTo>
                  <a:lnTo>
                    <a:pt x="539496" y="1078992"/>
                  </a:lnTo>
                  <a:lnTo>
                    <a:pt x="539496" y="809244"/>
                  </a:lnTo>
                  <a:lnTo>
                    <a:pt x="3314700" y="809244"/>
                  </a:lnTo>
                  <a:lnTo>
                    <a:pt x="3314700" y="269748"/>
                  </a:lnTo>
                  <a:lnTo>
                    <a:pt x="539496" y="269748"/>
                  </a:lnTo>
                  <a:lnTo>
                    <a:pt x="539496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643628" y="2372867"/>
              <a:ext cx="3314700" cy="1079500"/>
            </a:xfrm>
            <a:custGeom>
              <a:avLst/>
              <a:gdLst/>
              <a:ahLst/>
              <a:cxnLst/>
              <a:rect l="l" t="t" r="r" b="b"/>
              <a:pathLst>
                <a:path w="3314700" h="1079500">
                  <a:moveTo>
                    <a:pt x="0" y="539496"/>
                  </a:moveTo>
                  <a:lnTo>
                    <a:pt x="539496" y="0"/>
                  </a:lnTo>
                  <a:lnTo>
                    <a:pt x="539496" y="269748"/>
                  </a:lnTo>
                  <a:lnTo>
                    <a:pt x="3314700" y="269748"/>
                  </a:lnTo>
                  <a:lnTo>
                    <a:pt x="3314700" y="809244"/>
                  </a:lnTo>
                  <a:lnTo>
                    <a:pt x="539496" y="809244"/>
                  </a:lnTo>
                  <a:lnTo>
                    <a:pt x="539496" y="1078992"/>
                  </a:lnTo>
                  <a:lnTo>
                    <a:pt x="0" y="539496"/>
                  </a:lnTo>
                  <a:close/>
                </a:path>
              </a:pathLst>
            </a:custGeom>
            <a:ln w="12192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spcBef>
                <a:spcPts val="100"/>
              </a:spcBef>
            </a:pPr>
            <a:r>
              <a:rPr spc="-10" dirty="0"/>
              <a:t>Etapa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-35" dirty="0"/>
              <a:t> </a:t>
            </a:r>
            <a:r>
              <a:rPr spc="-10" dirty="0"/>
              <a:t>desarrollo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96312" y="1437132"/>
            <a:ext cx="3313429" cy="4928870"/>
            <a:chOff x="972311" y="1437132"/>
            <a:chExt cx="3313429" cy="49288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2311" y="1437132"/>
              <a:ext cx="3313176" cy="49286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71572" y="2924556"/>
              <a:ext cx="1036319" cy="1080770"/>
            </a:xfrm>
            <a:custGeom>
              <a:avLst/>
              <a:gdLst/>
              <a:ahLst/>
              <a:cxnLst/>
              <a:rect l="l" t="t" r="r" b="b"/>
              <a:pathLst>
                <a:path w="1036320" h="1080770">
                  <a:moveTo>
                    <a:pt x="0" y="540258"/>
                  </a:moveTo>
                  <a:lnTo>
                    <a:pt x="2117" y="491091"/>
                  </a:lnTo>
                  <a:lnTo>
                    <a:pt x="8349" y="443159"/>
                  </a:lnTo>
                  <a:lnTo>
                    <a:pt x="18512" y="396654"/>
                  </a:lnTo>
                  <a:lnTo>
                    <a:pt x="32422" y="351765"/>
                  </a:lnTo>
                  <a:lnTo>
                    <a:pt x="49896" y="308685"/>
                  </a:lnTo>
                  <a:lnTo>
                    <a:pt x="70753" y="267603"/>
                  </a:lnTo>
                  <a:lnTo>
                    <a:pt x="94807" y="228710"/>
                  </a:lnTo>
                  <a:lnTo>
                    <a:pt x="121878" y="192198"/>
                  </a:lnTo>
                  <a:lnTo>
                    <a:pt x="151780" y="158257"/>
                  </a:lnTo>
                  <a:lnTo>
                    <a:pt x="184332" y="127079"/>
                  </a:lnTo>
                  <a:lnTo>
                    <a:pt x="219351" y="98854"/>
                  </a:lnTo>
                  <a:lnTo>
                    <a:pt x="256652" y="73772"/>
                  </a:lnTo>
                  <a:lnTo>
                    <a:pt x="296054" y="52026"/>
                  </a:lnTo>
                  <a:lnTo>
                    <a:pt x="337373" y="33806"/>
                  </a:lnTo>
                  <a:lnTo>
                    <a:pt x="380426" y="19302"/>
                  </a:lnTo>
                  <a:lnTo>
                    <a:pt x="425030" y="8706"/>
                  </a:lnTo>
                  <a:lnTo>
                    <a:pt x="471002" y="2208"/>
                  </a:lnTo>
                  <a:lnTo>
                    <a:pt x="518159" y="0"/>
                  </a:lnTo>
                  <a:lnTo>
                    <a:pt x="565317" y="2208"/>
                  </a:lnTo>
                  <a:lnTo>
                    <a:pt x="611289" y="8706"/>
                  </a:lnTo>
                  <a:lnTo>
                    <a:pt x="655893" y="19302"/>
                  </a:lnTo>
                  <a:lnTo>
                    <a:pt x="698946" y="33806"/>
                  </a:lnTo>
                  <a:lnTo>
                    <a:pt x="740265" y="52026"/>
                  </a:lnTo>
                  <a:lnTo>
                    <a:pt x="779667" y="73772"/>
                  </a:lnTo>
                  <a:lnTo>
                    <a:pt x="816968" y="98854"/>
                  </a:lnTo>
                  <a:lnTo>
                    <a:pt x="851987" y="127079"/>
                  </a:lnTo>
                  <a:lnTo>
                    <a:pt x="884539" y="158257"/>
                  </a:lnTo>
                  <a:lnTo>
                    <a:pt x="914441" y="192198"/>
                  </a:lnTo>
                  <a:lnTo>
                    <a:pt x="941512" y="228710"/>
                  </a:lnTo>
                  <a:lnTo>
                    <a:pt x="965566" y="267603"/>
                  </a:lnTo>
                  <a:lnTo>
                    <a:pt x="986423" y="308685"/>
                  </a:lnTo>
                  <a:lnTo>
                    <a:pt x="1003897" y="351765"/>
                  </a:lnTo>
                  <a:lnTo>
                    <a:pt x="1017807" y="396654"/>
                  </a:lnTo>
                  <a:lnTo>
                    <a:pt x="1027970" y="443159"/>
                  </a:lnTo>
                  <a:lnTo>
                    <a:pt x="1034202" y="491091"/>
                  </a:lnTo>
                  <a:lnTo>
                    <a:pt x="1036319" y="540258"/>
                  </a:lnTo>
                  <a:lnTo>
                    <a:pt x="1034202" y="589424"/>
                  </a:lnTo>
                  <a:lnTo>
                    <a:pt x="1027970" y="637356"/>
                  </a:lnTo>
                  <a:lnTo>
                    <a:pt x="1017807" y="683861"/>
                  </a:lnTo>
                  <a:lnTo>
                    <a:pt x="1003897" y="728750"/>
                  </a:lnTo>
                  <a:lnTo>
                    <a:pt x="986423" y="771830"/>
                  </a:lnTo>
                  <a:lnTo>
                    <a:pt x="965566" y="812912"/>
                  </a:lnTo>
                  <a:lnTo>
                    <a:pt x="941512" y="851805"/>
                  </a:lnTo>
                  <a:lnTo>
                    <a:pt x="914441" y="888317"/>
                  </a:lnTo>
                  <a:lnTo>
                    <a:pt x="884539" y="922258"/>
                  </a:lnTo>
                  <a:lnTo>
                    <a:pt x="851987" y="953436"/>
                  </a:lnTo>
                  <a:lnTo>
                    <a:pt x="816968" y="981661"/>
                  </a:lnTo>
                  <a:lnTo>
                    <a:pt x="779667" y="1006743"/>
                  </a:lnTo>
                  <a:lnTo>
                    <a:pt x="740265" y="1028489"/>
                  </a:lnTo>
                  <a:lnTo>
                    <a:pt x="698946" y="1046709"/>
                  </a:lnTo>
                  <a:lnTo>
                    <a:pt x="655893" y="1061213"/>
                  </a:lnTo>
                  <a:lnTo>
                    <a:pt x="611289" y="1071809"/>
                  </a:lnTo>
                  <a:lnTo>
                    <a:pt x="565317" y="1078307"/>
                  </a:lnTo>
                  <a:lnTo>
                    <a:pt x="518159" y="1080516"/>
                  </a:lnTo>
                  <a:lnTo>
                    <a:pt x="471002" y="1078307"/>
                  </a:lnTo>
                  <a:lnTo>
                    <a:pt x="425030" y="1071809"/>
                  </a:lnTo>
                  <a:lnTo>
                    <a:pt x="380426" y="1061213"/>
                  </a:lnTo>
                  <a:lnTo>
                    <a:pt x="337373" y="1046709"/>
                  </a:lnTo>
                  <a:lnTo>
                    <a:pt x="296054" y="1028489"/>
                  </a:lnTo>
                  <a:lnTo>
                    <a:pt x="256652" y="1006743"/>
                  </a:lnTo>
                  <a:lnTo>
                    <a:pt x="219351" y="981661"/>
                  </a:lnTo>
                  <a:lnTo>
                    <a:pt x="184332" y="953436"/>
                  </a:lnTo>
                  <a:lnTo>
                    <a:pt x="151780" y="922258"/>
                  </a:lnTo>
                  <a:lnTo>
                    <a:pt x="121878" y="888317"/>
                  </a:lnTo>
                  <a:lnTo>
                    <a:pt x="94807" y="851805"/>
                  </a:lnTo>
                  <a:lnTo>
                    <a:pt x="70753" y="812912"/>
                  </a:lnTo>
                  <a:lnTo>
                    <a:pt x="49896" y="771830"/>
                  </a:lnTo>
                  <a:lnTo>
                    <a:pt x="32422" y="728750"/>
                  </a:lnTo>
                  <a:lnTo>
                    <a:pt x="18512" y="683861"/>
                  </a:lnTo>
                  <a:lnTo>
                    <a:pt x="8349" y="637356"/>
                  </a:lnTo>
                  <a:lnTo>
                    <a:pt x="2117" y="589424"/>
                  </a:lnTo>
                  <a:lnTo>
                    <a:pt x="0" y="540258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605521" y="2757042"/>
            <a:ext cx="712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ores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47892" y="4370019"/>
            <a:ext cx="290004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4400" b="1" dirty="0">
                <a:solidFill>
                  <a:srgbClr val="FFFFFF"/>
                </a:solidFill>
                <a:latin typeface="Segoe UI"/>
                <a:cs typeface="Segoe UI"/>
              </a:rPr>
              <a:t>P</a:t>
            </a:r>
            <a:r>
              <a:rPr sz="4400" b="1" spc="-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dirty="0">
                <a:solidFill>
                  <a:srgbClr val="FFFFFF"/>
                </a:solidFill>
                <a:latin typeface="Segoe UI"/>
                <a:cs typeface="Segoe UI"/>
              </a:rPr>
              <a:t>-</a:t>
            </a:r>
            <a:r>
              <a:rPr sz="4400" b="1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spc="-5" dirty="0">
                <a:solidFill>
                  <a:srgbClr val="FFFFFF"/>
                </a:solidFill>
                <a:latin typeface="Segoe UI"/>
                <a:cs typeface="Segoe UI"/>
              </a:rPr>
              <a:t>Fósforo </a:t>
            </a:r>
            <a:r>
              <a:rPr sz="4400" b="1" spc="-120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dirty="0">
                <a:solidFill>
                  <a:srgbClr val="FFFFFF"/>
                </a:solidFill>
                <a:latin typeface="Segoe UI"/>
                <a:cs typeface="Segoe UI"/>
              </a:rPr>
              <a:t>K</a:t>
            </a:r>
            <a:r>
              <a:rPr sz="4400" b="1" spc="-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dirty="0">
                <a:solidFill>
                  <a:srgbClr val="FFFFFF"/>
                </a:solidFill>
                <a:latin typeface="Segoe UI"/>
                <a:cs typeface="Segoe UI"/>
              </a:rPr>
              <a:t>-</a:t>
            </a:r>
            <a:r>
              <a:rPr sz="4400" b="1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spc="-25" dirty="0">
                <a:solidFill>
                  <a:srgbClr val="FFFFFF"/>
                </a:solidFill>
                <a:latin typeface="Segoe UI"/>
                <a:cs typeface="Segoe UI"/>
              </a:rPr>
              <a:t>Potasio</a:t>
            </a:r>
            <a:endParaRPr sz="4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849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61533" y="0"/>
            <a:ext cx="4506595" cy="6858000"/>
            <a:chOff x="4637532" y="0"/>
            <a:chExt cx="4506595" cy="6858000"/>
          </a:xfrm>
        </p:grpSpPr>
        <p:sp>
          <p:nvSpPr>
            <p:cNvPr id="3" name="object 3"/>
            <p:cNvSpPr/>
            <p:nvPr/>
          </p:nvSpPr>
          <p:spPr>
            <a:xfrm>
              <a:off x="4643628" y="2372867"/>
              <a:ext cx="3314700" cy="1079500"/>
            </a:xfrm>
            <a:custGeom>
              <a:avLst/>
              <a:gdLst/>
              <a:ahLst/>
              <a:cxnLst/>
              <a:rect l="l" t="t" r="r" b="b"/>
              <a:pathLst>
                <a:path w="3314700" h="1079500">
                  <a:moveTo>
                    <a:pt x="539496" y="0"/>
                  </a:moveTo>
                  <a:lnTo>
                    <a:pt x="0" y="539496"/>
                  </a:lnTo>
                  <a:lnTo>
                    <a:pt x="539496" y="1078992"/>
                  </a:lnTo>
                  <a:lnTo>
                    <a:pt x="539496" y="809244"/>
                  </a:lnTo>
                  <a:lnTo>
                    <a:pt x="3314700" y="809244"/>
                  </a:lnTo>
                  <a:lnTo>
                    <a:pt x="3314700" y="269748"/>
                  </a:lnTo>
                  <a:lnTo>
                    <a:pt x="539496" y="269748"/>
                  </a:lnTo>
                  <a:lnTo>
                    <a:pt x="539496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643628" y="2372867"/>
              <a:ext cx="3314700" cy="1079500"/>
            </a:xfrm>
            <a:custGeom>
              <a:avLst/>
              <a:gdLst/>
              <a:ahLst/>
              <a:cxnLst/>
              <a:rect l="l" t="t" r="r" b="b"/>
              <a:pathLst>
                <a:path w="3314700" h="1079500">
                  <a:moveTo>
                    <a:pt x="0" y="539496"/>
                  </a:moveTo>
                  <a:lnTo>
                    <a:pt x="539496" y="0"/>
                  </a:lnTo>
                  <a:lnTo>
                    <a:pt x="539496" y="269748"/>
                  </a:lnTo>
                  <a:lnTo>
                    <a:pt x="3314700" y="269748"/>
                  </a:lnTo>
                  <a:lnTo>
                    <a:pt x="3314700" y="809244"/>
                  </a:lnTo>
                  <a:lnTo>
                    <a:pt x="539496" y="809244"/>
                  </a:lnTo>
                  <a:lnTo>
                    <a:pt x="539496" y="1078992"/>
                  </a:lnTo>
                  <a:lnTo>
                    <a:pt x="0" y="539496"/>
                  </a:lnTo>
                  <a:close/>
                </a:path>
              </a:pathLst>
            </a:custGeom>
            <a:ln w="12192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spcBef>
                <a:spcPts val="100"/>
              </a:spcBef>
            </a:pPr>
            <a:r>
              <a:rPr spc="-10" dirty="0"/>
              <a:t>Etapa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-35" dirty="0"/>
              <a:t> </a:t>
            </a:r>
            <a:r>
              <a:rPr spc="-10" dirty="0"/>
              <a:t>desarrollo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96312" y="1437132"/>
            <a:ext cx="3313429" cy="4928870"/>
            <a:chOff x="972311" y="1437132"/>
            <a:chExt cx="3313429" cy="49288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2311" y="1437132"/>
              <a:ext cx="3313176" cy="49286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80743" y="2060448"/>
              <a:ext cx="2592705" cy="1089660"/>
            </a:xfrm>
            <a:custGeom>
              <a:avLst/>
              <a:gdLst/>
              <a:ahLst/>
              <a:cxnLst/>
              <a:rect l="l" t="t" r="r" b="b"/>
              <a:pathLst>
                <a:path w="2592704" h="1089660">
                  <a:moveTo>
                    <a:pt x="0" y="521969"/>
                  </a:moveTo>
                  <a:lnTo>
                    <a:pt x="2189" y="476930"/>
                  </a:lnTo>
                  <a:lnTo>
                    <a:pt x="8639" y="432955"/>
                  </a:lnTo>
                  <a:lnTo>
                    <a:pt x="19170" y="390200"/>
                  </a:lnTo>
                  <a:lnTo>
                    <a:pt x="33603" y="348824"/>
                  </a:lnTo>
                  <a:lnTo>
                    <a:pt x="51759" y="308981"/>
                  </a:lnTo>
                  <a:lnTo>
                    <a:pt x="73459" y="270829"/>
                  </a:lnTo>
                  <a:lnTo>
                    <a:pt x="98524" y="234525"/>
                  </a:lnTo>
                  <a:lnTo>
                    <a:pt x="126776" y="200225"/>
                  </a:lnTo>
                  <a:lnTo>
                    <a:pt x="158034" y="168086"/>
                  </a:lnTo>
                  <a:lnTo>
                    <a:pt x="192121" y="138264"/>
                  </a:lnTo>
                  <a:lnTo>
                    <a:pt x="228858" y="110917"/>
                  </a:lnTo>
                  <a:lnTo>
                    <a:pt x="268064" y="86200"/>
                  </a:lnTo>
                  <a:lnTo>
                    <a:pt x="309562" y="64270"/>
                  </a:lnTo>
                  <a:lnTo>
                    <a:pt x="353173" y="45285"/>
                  </a:lnTo>
                  <a:lnTo>
                    <a:pt x="398716" y="29400"/>
                  </a:lnTo>
                  <a:lnTo>
                    <a:pt x="446014" y="16772"/>
                  </a:lnTo>
                  <a:lnTo>
                    <a:pt x="494888" y="7558"/>
                  </a:lnTo>
                  <a:lnTo>
                    <a:pt x="545158" y="1915"/>
                  </a:lnTo>
                  <a:lnTo>
                    <a:pt x="596645" y="0"/>
                  </a:lnTo>
                  <a:lnTo>
                    <a:pt x="648133" y="1915"/>
                  </a:lnTo>
                  <a:lnTo>
                    <a:pt x="698403" y="7558"/>
                  </a:lnTo>
                  <a:lnTo>
                    <a:pt x="747277" y="16772"/>
                  </a:lnTo>
                  <a:lnTo>
                    <a:pt x="794575" y="29400"/>
                  </a:lnTo>
                  <a:lnTo>
                    <a:pt x="840118" y="45285"/>
                  </a:lnTo>
                  <a:lnTo>
                    <a:pt x="883729" y="64270"/>
                  </a:lnTo>
                  <a:lnTo>
                    <a:pt x="925227" y="86200"/>
                  </a:lnTo>
                  <a:lnTo>
                    <a:pt x="964433" y="110917"/>
                  </a:lnTo>
                  <a:lnTo>
                    <a:pt x="1001170" y="138264"/>
                  </a:lnTo>
                  <a:lnTo>
                    <a:pt x="1035257" y="168086"/>
                  </a:lnTo>
                  <a:lnTo>
                    <a:pt x="1066515" y="200225"/>
                  </a:lnTo>
                  <a:lnTo>
                    <a:pt x="1094767" y="234525"/>
                  </a:lnTo>
                  <a:lnTo>
                    <a:pt x="1119832" y="270829"/>
                  </a:lnTo>
                  <a:lnTo>
                    <a:pt x="1141532" y="308981"/>
                  </a:lnTo>
                  <a:lnTo>
                    <a:pt x="1159688" y="348824"/>
                  </a:lnTo>
                  <a:lnTo>
                    <a:pt x="1174121" y="390200"/>
                  </a:lnTo>
                  <a:lnTo>
                    <a:pt x="1184652" y="432955"/>
                  </a:lnTo>
                  <a:lnTo>
                    <a:pt x="1191102" y="476930"/>
                  </a:lnTo>
                  <a:lnTo>
                    <a:pt x="1193292" y="521969"/>
                  </a:lnTo>
                  <a:lnTo>
                    <a:pt x="1191102" y="567009"/>
                  </a:lnTo>
                  <a:lnTo>
                    <a:pt x="1184652" y="610984"/>
                  </a:lnTo>
                  <a:lnTo>
                    <a:pt x="1174121" y="653739"/>
                  </a:lnTo>
                  <a:lnTo>
                    <a:pt x="1159688" y="695115"/>
                  </a:lnTo>
                  <a:lnTo>
                    <a:pt x="1141532" y="734958"/>
                  </a:lnTo>
                  <a:lnTo>
                    <a:pt x="1119832" y="773110"/>
                  </a:lnTo>
                  <a:lnTo>
                    <a:pt x="1094767" y="809414"/>
                  </a:lnTo>
                  <a:lnTo>
                    <a:pt x="1066515" y="843714"/>
                  </a:lnTo>
                  <a:lnTo>
                    <a:pt x="1035257" y="875853"/>
                  </a:lnTo>
                  <a:lnTo>
                    <a:pt x="1001170" y="905675"/>
                  </a:lnTo>
                  <a:lnTo>
                    <a:pt x="964433" y="933022"/>
                  </a:lnTo>
                  <a:lnTo>
                    <a:pt x="925227" y="957739"/>
                  </a:lnTo>
                  <a:lnTo>
                    <a:pt x="883729" y="979669"/>
                  </a:lnTo>
                  <a:lnTo>
                    <a:pt x="840118" y="998654"/>
                  </a:lnTo>
                  <a:lnTo>
                    <a:pt x="794575" y="1014539"/>
                  </a:lnTo>
                  <a:lnTo>
                    <a:pt x="747277" y="1027167"/>
                  </a:lnTo>
                  <a:lnTo>
                    <a:pt x="698403" y="1036381"/>
                  </a:lnTo>
                  <a:lnTo>
                    <a:pt x="648133" y="1042024"/>
                  </a:lnTo>
                  <a:lnTo>
                    <a:pt x="596645" y="1043939"/>
                  </a:lnTo>
                  <a:lnTo>
                    <a:pt x="545158" y="1042024"/>
                  </a:lnTo>
                  <a:lnTo>
                    <a:pt x="494888" y="1036381"/>
                  </a:lnTo>
                  <a:lnTo>
                    <a:pt x="446014" y="1027167"/>
                  </a:lnTo>
                  <a:lnTo>
                    <a:pt x="398716" y="1014539"/>
                  </a:lnTo>
                  <a:lnTo>
                    <a:pt x="353173" y="998654"/>
                  </a:lnTo>
                  <a:lnTo>
                    <a:pt x="309562" y="979669"/>
                  </a:lnTo>
                  <a:lnTo>
                    <a:pt x="268064" y="957739"/>
                  </a:lnTo>
                  <a:lnTo>
                    <a:pt x="228858" y="933022"/>
                  </a:lnTo>
                  <a:lnTo>
                    <a:pt x="192121" y="905675"/>
                  </a:lnTo>
                  <a:lnTo>
                    <a:pt x="158034" y="875853"/>
                  </a:lnTo>
                  <a:lnTo>
                    <a:pt x="126776" y="843714"/>
                  </a:lnTo>
                  <a:lnTo>
                    <a:pt x="98524" y="809414"/>
                  </a:lnTo>
                  <a:lnTo>
                    <a:pt x="73459" y="773110"/>
                  </a:lnTo>
                  <a:lnTo>
                    <a:pt x="51759" y="734958"/>
                  </a:lnTo>
                  <a:lnTo>
                    <a:pt x="33603" y="695115"/>
                  </a:lnTo>
                  <a:lnTo>
                    <a:pt x="19170" y="653739"/>
                  </a:lnTo>
                  <a:lnTo>
                    <a:pt x="8639" y="610984"/>
                  </a:lnTo>
                  <a:lnTo>
                    <a:pt x="2189" y="567009"/>
                  </a:lnTo>
                  <a:lnTo>
                    <a:pt x="0" y="521969"/>
                  </a:lnTo>
                  <a:close/>
                </a:path>
                <a:path w="2592704" h="1089660">
                  <a:moveTo>
                    <a:pt x="1193292" y="544829"/>
                  </a:moveTo>
                  <a:lnTo>
                    <a:pt x="1195396" y="502256"/>
                  </a:lnTo>
                  <a:lnTo>
                    <a:pt x="1201606" y="460578"/>
                  </a:lnTo>
                  <a:lnTo>
                    <a:pt x="1211766" y="419917"/>
                  </a:lnTo>
                  <a:lnTo>
                    <a:pt x="1225721" y="380393"/>
                  </a:lnTo>
                  <a:lnTo>
                    <a:pt x="1243314" y="342129"/>
                  </a:lnTo>
                  <a:lnTo>
                    <a:pt x="1264391" y="305244"/>
                  </a:lnTo>
                  <a:lnTo>
                    <a:pt x="1288796" y="269860"/>
                  </a:lnTo>
                  <a:lnTo>
                    <a:pt x="1316373" y="236099"/>
                  </a:lnTo>
                  <a:lnTo>
                    <a:pt x="1346967" y="204082"/>
                  </a:lnTo>
                  <a:lnTo>
                    <a:pt x="1380422" y="173930"/>
                  </a:lnTo>
                  <a:lnTo>
                    <a:pt x="1416583" y="145764"/>
                  </a:lnTo>
                  <a:lnTo>
                    <a:pt x="1455295" y="119705"/>
                  </a:lnTo>
                  <a:lnTo>
                    <a:pt x="1496402" y="95874"/>
                  </a:lnTo>
                  <a:lnTo>
                    <a:pt x="1539748" y="74393"/>
                  </a:lnTo>
                  <a:lnTo>
                    <a:pt x="1585177" y="55383"/>
                  </a:lnTo>
                  <a:lnTo>
                    <a:pt x="1632535" y="38966"/>
                  </a:lnTo>
                  <a:lnTo>
                    <a:pt x="1681666" y="25261"/>
                  </a:lnTo>
                  <a:lnTo>
                    <a:pt x="1732414" y="14391"/>
                  </a:lnTo>
                  <a:lnTo>
                    <a:pt x="1784624" y="6476"/>
                  </a:lnTo>
                  <a:lnTo>
                    <a:pt x="1838140" y="1639"/>
                  </a:lnTo>
                  <a:lnTo>
                    <a:pt x="1892808" y="0"/>
                  </a:lnTo>
                  <a:lnTo>
                    <a:pt x="1947475" y="1639"/>
                  </a:lnTo>
                  <a:lnTo>
                    <a:pt x="2000991" y="6476"/>
                  </a:lnTo>
                  <a:lnTo>
                    <a:pt x="2053201" y="14391"/>
                  </a:lnTo>
                  <a:lnTo>
                    <a:pt x="2103949" y="25261"/>
                  </a:lnTo>
                  <a:lnTo>
                    <a:pt x="2153080" y="38966"/>
                  </a:lnTo>
                  <a:lnTo>
                    <a:pt x="2200438" y="55383"/>
                  </a:lnTo>
                  <a:lnTo>
                    <a:pt x="2245867" y="74393"/>
                  </a:lnTo>
                  <a:lnTo>
                    <a:pt x="2289213" y="95874"/>
                  </a:lnTo>
                  <a:lnTo>
                    <a:pt x="2330320" y="119705"/>
                  </a:lnTo>
                  <a:lnTo>
                    <a:pt x="2369032" y="145764"/>
                  </a:lnTo>
                  <a:lnTo>
                    <a:pt x="2405193" y="173930"/>
                  </a:lnTo>
                  <a:lnTo>
                    <a:pt x="2438648" y="204082"/>
                  </a:lnTo>
                  <a:lnTo>
                    <a:pt x="2469242" y="236099"/>
                  </a:lnTo>
                  <a:lnTo>
                    <a:pt x="2496820" y="269860"/>
                  </a:lnTo>
                  <a:lnTo>
                    <a:pt x="2521224" y="305244"/>
                  </a:lnTo>
                  <a:lnTo>
                    <a:pt x="2542301" y="342129"/>
                  </a:lnTo>
                  <a:lnTo>
                    <a:pt x="2559894" y="380393"/>
                  </a:lnTo>
                  <a:lnTo>
                    <a:pt x="2573849" y="419917"/>
                  </a:lnTo>
                  <a:lnTo>
                    <a:pt x="2584009" y="460578"/>
                  </a:lnTo>
                  <a:lnTo>
                    <a:pt x="2590219" y="502256"/>
                  </a:lnTo>
                  <a:lnTo>
                    <a:pt x="2592323" y="544829"/>
                  </a:lnTo>
                  <a:lnTo>
                    <a:pt x="2590219" y="587403"/>
                  </a:lnTo>
                  <a:lnTo>
                    <a:pt x="2584009" y="629081"/>
                  </a:lnTo>
                  <a:lnTo>
                    <a:pt x="2573849" y="669742"/>
                  </a:lnTo>
                  <a:lnTo>
                    <a:pt x="2559894" y="709266"/>
                  </a:lnTo>
                  <a:lnTo>
                    <a:pt x="2542301" y="747530"/>
                  </a:lnTo>
                  <a:lnTo>
                    <a:pt x="2521224" y="784415"/>
                  </a:lnTo>
                  <a:lnTo>
                    <a:pt x="2496820" y="819799"/>
                  </a:lnTo>
                  <a:lnTo>
                    <a:pt x="2469242" y="853560"/>
                  </a:lnTo>
                  <a:lnTo>
                    <a:pt x="2438648" y="885577"/>
                  </a:lnTo>
                  <a:lnTo>
                    <a:pt x="2405193" y="915729"/>
                  </a:lnTo>
                  <a:lnTo>
                    <a:pt x="2369032" y="943895"/>
                  </a:lnTo>
                  <a:lnTo>
                    <a:pt x="2330320" y="969954"/>
                  </a:lnTo>
                  <a:lnTo>
                    <a:pt x="2289213" y="993785"/>
                  </a:lnTo>
                  <a:lnTo>
                    <a:pt x="2245867" y="1015266"/>
                  </a:lnTo>
                  <a:lnTo>
                    <a:pt x="2200438" y="1034276"/>
                  </a:lnTo>
                  <a:lnTo>
                    <a:pt x="2153080" y="1050693"/>
                  </a:lnTo>
                  <a:lnTo>
                    <a:pt x="2103949" y="1064398"/>
                  </a:lnTo>
                  <a:lnTo>
                    <a:pt x="2053201" y="1075268"/>
                  </a:lnTo>
                  <a:lnTo>
                    <a:pt x="2000991" y="1083183"/>
                  </a:lnTo>
                  <a:lnTo>
                    <a:pt x="1947475" y="1088020"/>
                  </a:lnTo>
                  <a:lnTo>
                    <a:pt x="1892808" y="1089660"/>
                  </a:lnTo>
                  <a:lnTo>
                    <a:pt x="1838140" y="1088020"/>
                  </a:lnTo>
                  <a:lnTo>
                    <a:pt x="1784624" y="1083183"/>
                  </a:lnTo>
                  <a:lnTo>
                    <a:pt x="1732414" y="1075268"/>
                  </a:lnTo>
                  <a:lnTo>
                    <a:pt x="1681666" y="1064398"/>
                  </a:lnTo>
                  <a:lnTo>
                    <a:pt x="1632535" y="1050693"/>
                  </a:lnTo>
                  <a:lnTo>
                    <a:pt x="1585177" y="1034276"/>
                  </a:lnTo>
                  <a:lnTo>
                    <a:pt x="1539748" y="1015266"/>
                  </a:lnTo>
                  <a:lnTo>
                    <a:pt x="1496402" y="993785"/>
                  </a:lnTo>
                  <a:lnTo>
                    <a:pt x="1455295" y="969954"/>
                  </a:lnTo>
                  <a:lnTo>
                    <a:pt x="1416583" y="943895"/>
                  </a:lnTo>
                  <a:lnTo>
                    <a:pt x="1380422" y="915729"/>
                  </a:lnTo>
                  <a:lnTo>
                    <a:pt x="1346967" y="885577"/>
                  </a:lnTo>
                  <a:lnTo>
                    <a:pt x="1316373" y="853560"/>
                  </a:lnTo>
                  <a:lnTo>
                    <a:pt x="1288796" y="819799"/>
                  </a:lnTo>
                  <a:lnTo>
                    <a:pt x="1264391" y="784415"/>
                  </a:lnTo>
                  <a:lnTo>
                    <a:pt x="1243314" y="747530"/>
                  </a:lnTo>
                  <a:lnTo>
                    <a:pt x="1225721" y="709266"/>
                  </a:lnTo>
                  <a:lnTo>
                    <a:pt x="1211766" y="669742"/>
                  </a:lnTo>
                  <a:lnTo>
                    <a:pt x="1201606" y="629081"/>
                  </a:lnTo>
                  <a:lnTo>
                    <a:pt x="1195396" y="587403"/>
                  </a:lnTo>
                  <a:lnTo>
                    <a:pt x="1193292" y="544829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591805" y="2757042"/>
            <a:ext cx="737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Frut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47892" y="4705299"/>
            <a:ext cx="28517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1" dirty="0">
                <a:solidFill>
                  <a:srgbClr val="FFFFFF"/>
                </a:solidFill>
                <a:latin typeface="Segoe UI"/>
                <a:cs typeface="Segoe UI"/>
              </a:rPr>
              <a:t>K</a:t>
            </a:r>
            <a:r>
              <a:rPr sz="4400" b="1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dirty="0">
                <a:solidFill>
                  <a:srgbClr val="FFFFFF"/>
                </a:solidFill>
                <a:latin typeface="Segoe UI"/>
                <a:cs typeface="Segoe UI"/>
              </a:rPr>
              <a:t>-</a:t>
            </a:r>
            <a:r>
              <a:rPr sz="4400" b="1" spc="-6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spc="-25" dirty="0">
                <a:solidFill>
                  <a:srgbClr val="FFFFFF"/>
                </a:solidFill>
                <a:latin typeface="Segoe UI"/>
                <a:cs typeface="Segoe UI"/>
              </a:rPr>
              <a:t>Potasio</a:t>
            </a:r>
            <a:endParaRPr sz="44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0805" y="49733"/>
            <a:ext cx="49949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5" dirty="0"/>
              <a:t>Factor</a:t>
            </a:r>
            <a:r>
              <a:rPr spc="-60" dirty="0"/>
              <a:t> </a:t>
            </a:r>
            <a:r>
              <a:rPr spc="-10" dirty="0"/>
              <a:t>genético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783" y="1139952"/>
            <a:ext cx="3011424" cy="448056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98998" y="1310640"/>
          <a:ext cx="4196080" cy="43102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6080"/>
              </a:tblGrid>
              <a:tr h="5007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0160">
                        <a:lnSpc>
                          <a:spcPts val="1250"/>
                        </a:lnSpc>
                        <a:tabLst>
                          <a:tab pos="2026285" algn="l"/>
                        </a:tabLst>
                      </a:pPr>
                      <a:r>
                        <a:rPr sz="1100" spc="-10" dirty="0">
                          <a:latin typeface="Arial MT"/>
                          <a:cs typeface="Arial MT"/>
                        </a:rPr>
                        <a:t>Compañía	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Valor de</a:t>
                      </a:r>
                      <a:r>
                        <a:rPr sz="11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las</a:t>
                      </a:r>
                      <a:r>
                        <a:rPr sz="11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ventas</a:t>
                      </a:r>
                      <a:r>
                        <a:rPr sz="11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11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2006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5008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069464">
                        <a:lnSpc>
                          <a:spcPts val="1245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Arial MT"/>
                          <a:cs typeface="Arial MT"/>
                        </a:rPr>
                        <a:t>(Millones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1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dólares)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3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0"/>
                        </a:spcBef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1.</a:t>
                      </a:r>
                      <a:r>
                        <a:rPr sz="11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Monsanto</a:t>
                      </a:r>
                      <a:r>
                        <a:rPr sz="11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(EEUU)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2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0"/>
                        </a:spcBef>
                        <a:tabLst>
                          <a:tab pos="2288540" algn="l"/>
                        </a:tabLst>
                      </a:pPr>
                      <a:r>
                        <a:rPr sz="1100" dirty="0">
                          <a:latin typeface="Arial MT"/>
                          <a:cs typeface="Arial MT"/>
                        </a:rPr>
                        <a:t>+</a:t>
                      </a:r>
                      <a:r>
                        <a:rPr sz="11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Delta</a:t>
                      </a:r>
                      <a:r>
                        <a:rPr sz="11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&amp;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Pine</a:t>
                      </a:r>
                      <a:r>
                        <a:rPr sz="11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Land (pro</a:t>
                      </a:r>
                      <a:r>
                        <a:rPr sz="11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forma)	$</a:t>
                      </a:r>
                      <a:r>
                        <a:rPr sz="11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11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476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3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0"/>
                        </a:spcBef>
                        <a:tabLst>
                          <a:tab pos="2279650" algn="l"/>
                        </a:tabLst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2.</a:t>
                      </a:r>
                      <a:r>
                        <a:rPr sz="11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Dupont</a:t>
                      </a:r>
                      <a:r>
                        <a:rPr sz="11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(EEUU)	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$</a:t>
                      </a:r>
                      <a:r>
                        <a:rPr sz="11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1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781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3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0"/>
                        </a:spcBef>
                        <a:tabLst>
                          <a:tab pos="2340610" algn="l"/>
                        </a:tabLst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3. Syngenta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(Suiza)	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$</a:t>
                      </a:r>
                      <a:r>
                        <a:rPr sz="11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1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743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2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0"/>
                        </a:spcBef>
                        <a:tabLst>
                          <a:tab pos="2297430" algn="l"/>
                        </a:tabLst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4. Groupe</a:t>
                      </a:r>
                      <a:r>
                        <a:rPr sz="11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Limagrain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(Francia)	$</a:t>
                      </a:r>
                      <a:r>
                        <a:rPr sz="11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1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035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2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0"/>
                        </a:spcBef>
                        <a:tabLst>
                          <a:tab pos="2323465" algn="l"/>
                        </a:tabLst>
                      </a:pPr>
                      <a:r>
                        <a:rPr sz="1100" dirty="0">
                          <a:latin typeface="Arial MT"/>
                          <a:cs typeface="Arial MT"/>
                        </a:rPr>
                        <a:t>5.</a:t>
                      </a:r>
                      <a:r>
                        <a:rPr sz="11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Land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O`Lakes</a:t>
                      </a:r>
                      <a:r>
                        <a:rPr sz="11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(EEUU)	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$</a:t>
                      </a:r>
                      <a:r>
                        <a:rPr sz="11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756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57301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680"/>
                        </a:spcBef>
                        <a:tabLst>
                          <a:tab pos="2312670" algn="l"/>
                        </a:tabLst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6.</a:t>
                      </a:r>
                      <a:r>
                        <a:rPr sz="11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10" dirty="0">
                          <a:latin typeface="Arial MT"/>
                          <a:cs typeface="Arial MT"/>
                        </a:rPr>
                        <a:t>KWS</a:t>
                      </a:r>
                      <a:r>
                        <a:rPr sz="11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AG</a:t>
                      </a:r>
                      <a:r>
                        <a:rPr sz="11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(Alemania)	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$</a:t>
                      </a:r>
                      <a:r>
                        <a:rPr sz="11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615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3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5"/>
                        </a:spcBef>
                        <a:tabLst>
                          <a:tab pos="2350770" algn="l"/>
                        </a:tabLst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7. Bayer</a:t>
                      </a:r>
                      <a:r>
                        <a:rPr sz="11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Crop</a:t>
                      </a:r>
                      <a:r>
                        <a:rPr sz="11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Science</a:t>
                      </a:r>
                      <a:r>
                        <a:rPr sz="11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(Alemania)	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$</a:t>
                      </a:r>
                      <a:r>
                        <a:rPr sz="11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430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2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5"/>
                        </a:spcBef>
                        <a:tabLst>
                          <a:tab pos="2303780" algn="l"/>
                        </a:tabLst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8.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Takii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(Japón)</a:t>
                      </a:r>
                      <a:r>
                        <a:rPr sz="11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estimación*	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$</a:t>
                      </a:r>
                      <a:r>
                        <a:rPr sz="11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425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2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5"/>
                        </a:spcBef>
                        <a:tabLst>
                          <a:tab pos="2331085" algn="l"/>
                        </a:tabLst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9.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Sakata</a:t>
                      </a:r>
                      <a:r>
                        <a:rPr sz="11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(Japón)	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$</a:t>
                      </a:r>
                      <a:r>
                        <a:rPr sz="11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401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3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5"/>
                        </a:spcBef>
                        <a:tabLst>
                          <a:tab pos="2239645" algn="l"/>
                        </a:tabLst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10.</a:t>
                      </a:r>
                      <a:r>
                        <a:rPr sz="11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DLF-Trifolium</a:t>
                      </a:r>
                      <a:r>
                        <a:rPr sz="11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(Dinamarca)	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$</a:t>
                      </a:r>
                      <a:r>
                        <a:rPr sz="11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5" dirty="0">
                          <a:latin typeface="Arial MT"/>
                          <a:cs typeface="Arial MT"/>
                        </a:rPr>
                        <a:t>352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  <a:tr h="276732">
                <a:tc>
                  <a:txBody>
                    <a:bodyPr/>
                    <a:lstStyle/>
                    <a:p>
                      <a:pPr marL="10160">
                        <a:lnSpc>
                          <a:spcPts val="1245"/>
                        </a:lnSpc>
                        <a:spcBef>
                          <a:spcPts val="835"/>
                        </a:spcBef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Fuente:</a:t>
                      </a:r>
                      <a:r>
                        <a:rPr sz="11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Grupo</a:t>
                      </a:r>
                      <a:r>
                        <a:rPr sz="11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ETC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F9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2897505" y="5714796"/>
            <a:ext cx="63982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4127500" algn="l"/>
              </a:tabLst>
            </a:pPr>
            <a:r>
              <a:rPr sz="4000" b="1" spc="-5" dirty="0">
                <a:solidFill>
                  <a:srgbClr val="FFFFFF"/>
                </a:solidFill>
                <a:latin typeface="Segoe UI"/>
                <a:cs typeface="Segoe UI"/>
              </a:rPr>
              <a:t>Semilla</a:t>
            </a:r>
            <a:r>
              <a:rPr sz="4000" b="1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Segoe UI"/>
                <a:cs typeface="Segoe UI"/>
              </a:rPr>
              <a:t>criolla</a:t>
            </a:r>
            <a:r>
              <a:rPr sz="4000" b="1" spc="-5" dirty="0">
                <a:solidFill>
                  <a:srgbClr val="FFFFFF"/>
                </a:solidFill>
                <a:latin typeface="Segoe UI"/>
                <a:cs typeface="Segoe UI"/>
              </a:rPr>
              <a:t> vs	</a:t>
            </a:r>
            <a:r>
              <a:rPr sz="4000" b="1" spc="-10" dirty="0">
                <a:solidFill>
                  <a:srgbClr val="FFFFFF"/>
                </a:solidFill>
                <a:latin typeface="Segoe UI"/>
                <a:cs typeface="Segoe UI"/>
              </a:rPr>
              <a:t>mejorada</a:t>
            </a:r>
            <a:endParaRPr sz="400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210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09691" y="49733"/>
            <a:ext cx="97599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b="1" spc="-5" dirty="0">
                <a:solidFill>
                  <a:srgbClr val="FFFFFF"/>
                </a:solidFill>
                <a:latin typeface="Segoe UI"/>
                <a:cs typeface="Segoe UI"/>
              </a:rPr>
              <a:t>pH</a:t>
            </a:r>
            <a:endParaRPr sz="5400">
              <a:solidFill>
                <a:prstClr val="black"/>
              </a:solidFill>
              <a:latin typeface="Segoe UI"/>
              <a:cs typeface="Segoe U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7055" y="987553"/>
            <a:ext cx="4142232" cy="587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09691" y="49733"/>
            <a:ext cx="97599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b="1" spc="-5" dirty="0">
                <a:solidFill>
                  <a:srgbClr val="FFFFFF"/>
                </a:solidFill>
                <a:latin typeface="Segoe UI"/>
                <a:cs typeface="Segoe UI"/>
              </a:rPr>
              <a:t>pH</a:t>
            </a:r>
            <a:endParaRPr sz="5400">
              <a:solidFill>
                <a:prstClr val="black"/>
              </a:solidFill>
              <a:latin typeface="Segoe UI"/>
              <a:cs typeface="Segoe U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7939" y="908303"/>
            <a:ext cx="705612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D8F4FA2-8F24-D82D-845F-BA932F5AB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8FC1028-BA7F-0703-9285-CD751AF87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8914672-590D-F11F-3225-7D2F76A5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5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09691" y="49733"/>
            <a:ext cx="97599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b="1" spc="-5" dirty="0">
                <a:solidFill>
                  <a:srgbClr val="FFFFFF"/>
                </a:solidFill>
                <a:latin typeface="Segoe UI"/>
                <a:cs typeface="Segoe UI"/>
              </a:rPr>
              <a:t>pH</a:t>
            </a:r>
            <a:endParaRPr sz="5400">
              <a:solidFill>
                <a:prstClr val="black"/>
              </a:solidFill>
              <a:latin typeface="Segoe UI"/>
              <a:cs typeface="Segoe U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9836" y="1"/>
            <a:ext cx="56723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1655" y="466345"/>
            <a:ext cx="7028688" cy="59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3783" y="448055"/>
            <a:ext cx="6504432" cy="59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2883" y="304800"/>
            <a:ext cx="566623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3348" y="655066"/>
            <a:ext cx="584200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7980" marR="5080" indent="-335280">
              <a:spcBef>
                <a:spcPts val="95"/>
              </a:spcBef>
            </a:pPr>
            <a:r>
              <a:rPr sz="4000" spc="-5" dirty="0"/>
              <a:t>Criterios </a:t>
            </a:r>
            <a:r>
              <a:rPr sz="4000" spc="-10" dirty="0"/>
              <a:t>de esencialidad </a:t>
            </a:r>
            <a:r>
              <a:rPr sz="4000" spc="-1090" dirty="0"/>
              <a:t> </a:t>
            </a:r>
            <a:r>
              <a:rPr sz="4000" dirty="0"/>
              <a:t>(Arnon</a:t>
            </a:r>
            <a:r>
              <a:rPr sz="4000" spc="-5" dirty="0"/>
              <a:t> y</a:t>
            </a:r>
            <a:r>
              <a:rPr sz="4000" spc="-35" dirty="0"/>
              <a:t> </a:t>
            </a:r>
            <a:r>
              <a:rPr sz="4000" spc="-20" dirty="0"/>
              <a:t>Stout, </a:t>
            </a:r>
            <a:r>
              <a:rPr sz="4000" spc="-5" dirty="0"/>
              <a:t>1934)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123339" y="2225752"/>
            <a:ext cx="7943215" cy="344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165" indent="-457834">
              <a:spcBef>
                <a:spcPts val="100"/>
              </a:spcBef>
              <a:buFontTx/>
              <a:buAutoNum type="arabicPeriod"/>
              <a:tabLst>
                <a:tab pos="812165" algn="l"/>
                <a:tab pos="812800" algn="l"/>
              </a:tabLst>
            </a:pP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planta</a:t>
            </a:r>
            <a:r>
              <a:rPr sz="24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no</a:t>
            </a:r>
            <a:r>
              <a:rPr sz="24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puede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culminar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su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ciclo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 vida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 en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2609850">
              <a:spcBef>
                <a:spcPts val="5"/>
              </a:spcBef>
            </a:pP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ausencia</a:t>
            </a:r>
            <a:r>
              <a:rPr sz="2400" b="1" spc="-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del</a:t>
            </a:r>
            <a:r>
              <a:rPr sz="24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elemento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548640" indent="-457834">
              <a:buFontTx/>
              <a:buAutoNum type="arabicPeriod" startAt="2"/>
              <a:tabLst>
                <a:tab pos="548640" algn="l"/>
                <a:tab pos="549275" algn="l"/>
              </a:tabLst>
            </a:pP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función</a:t>
            </a:r>
            <a:r>
              <a:rPr sz="24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del</a:t>
            </a: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elemento</a:t>
            </a:r>
            <a:r>
              <a:rPr sz="2400" b="1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no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puede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ser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reemplazada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3565525"/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por</a:t>
            </a:r>
            <a:r>
              <a:rPr sz="2400" b="1" spc="-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otro.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469900" indent="-457200">
              <a:buFontTx/>
              <a:buAutoNum type="arabicPeriod" startAt="3"/>
              <a:tabLst>
                <a:tab pos="469265" algn="l"/>
                <a:tab pos="469900" algn="l"/>
              </a:tabLst>
            </a:pP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El elemento</a:t>
            </a:r>
            <a:r>
              <a:rPr sz="2400" b="1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deberá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estar</a:t>
            </a:r>
            <a:r>
              <a:rPr sz="24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implicado</a:t>
            </a: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directamente</a:t>
            </a: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en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2211705"/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el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metabolismo</a:t>
            </a:r>
            <a:r>
              <a:rPr sz="24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de</a:t>
            </a:r>
            <a:r>
              <a:rPr sz="24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la</a:t>
            </a:r>
            <a:r>
              <a:rPr sz="24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Segoe UI"/>
                <a:cs typeface="Segoe UI"/>
              </a:rPr>
              <a:t>planta</a:t>
            </a:r>
            <a:endParaRPr sz="2400">
              <a:solidFill>
                <a:prstClr val="black"/>
              </a:solidFill>
              <a:latin typeface="Segoe UI"/>
              <a:cs typeface="Segoe UI"/>
            </a:endParaRPr>
          </a:p>
          <a:p>
            <a:pPr marL="207645" marR="199390" indent="-2540" algn="ctr">
              <a:spcBef>
                <a:spcPts val="2405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 consideran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elementos esenciales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para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 crecimiento de las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plantas: nitrógeno, potasio, calcio,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magnesio, fósforo,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azufre,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cloro,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boro,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hierro,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manganeso,</a:t>
            </a:r>
            <a:r>
              <a:rPr sz="2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cobre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zinc.</a:t>
            </a:r>
            <a:endParaRPr sz="2000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5891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2932" y="260604"/>
            <a:ext cx="7946135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7816" y="367284"/>
            <a:ext cx="7516368" cy="61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4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7429" y="221736"/>
            <a:ext cx="8298756" cy="6224642"/>
            <a:chOff x="775589" y="350519"/>
            <a:chExt cx="9144000" cy="6858634"/>
          </a:xfrm>
        </p:grpSpPr>
        <p:sp>
          <p:nvSpPr>
            <p:cNvPr id="3" name="object 3"/>
            <p:cNvSpPr/>
            <p:nvPr/>
          </p:nvSpPr>
          <p:spPr>
            <a:xfrm>
              <a:off x="1244989" y="350519"/>
              <a:ext cx="8208645" cy="6858000"/>
            </a:xfrm>
            <a:custGeom>
              <a:avLst/>
              <a:gdLst/>
              <a:ahLst/>
              <a:cxnLst/>
              <a:rect l="l" t="t" r="r" b="b"/>
              <a:pathLst>
                <a:path w="8208645" h="6858000">
                  <a:moveTo>
                    <a:pt x="0" y="6857999"/>
                  </a:moveTo>
                  <a:lnTo>
                    <a:pt x="8208260" y="6857999"/>
                  </a:lnTo>
                  <a:lnTo>
                    <a:pt x="8208260" y="0"/>
                  </a:lnTo>
                  <a:lnTo>
                    <a:pt x="0" y="0"/>
                  </a:lnTo>
                  <a:lnTo>
                    <a:pt x="0" y="6857999"/>
                  </a:lnTo>
                  <a:close/>
                </a:path>
              </a:pathLst>
            </a:custGeom>
            <a:solidFill>
              <a:srgbClr val="28445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775589" y="350519"/>
              <a:ext cx="9144000" cy="6858634"/>
            </a:xfrm>
            <a:custGeom>
              <a:avLst/>
              <a:gdLst/>
              <a:ahLst/>
              <a:cxnLst/>
              <a:rect l="l" t="t" r="r" b="b"/>
              <a:pathLst>
                <a:path w="9144000" h="6858634">
                  <a:moveTo>
                    <a:pt x="1405128" y="3048"/>
                  </a:moveTo>
                  <a:lnTo>
                    <a:pt x="469392" y="3048"/>
                  </a:lnTo>
                  <a:lnTo>
                    <a:pt x="469392" y="0"/>
                  </a:lnTo>
                  <a:lnTo>
                    <a:pt x="0" y="0"/>
                  </a:lnTo>
                  <a:lnTo>
                    <a:pt x="0" y="6858013"/>
                  </a:lnTo>
                  <a:lnTo>
                    <a:pt x="1405128" y="6858013"/>
                  </a:lnTo>
                  <a:lnTo>
                    <a:pt x="1405128" y="6391669"/>
                  </a:lnTo>
                  <a:lnTo>
                    <a:pt x="469392" y="6391669"/>
                  </a:lnTo>
                  <a:lnTo>
                    <a:pt x="469392" y="469392"/>
                  </a:lnTo>
                  <a:lnTo>
                    <a:pt x="1405128" y="469392"/>
                  </a:lnTo>
                  <a:lnTo>
                    <a:pt x="1405128" y="3048"/>
                  </a:lnTo>
                  <a:close/>
                </a:path>
                <a:path w="9144000" h="6858634">
                  <a:moveTo>
                    <a:pt x="9144000" y="0"/>
                  </a:moveTo>
                  <a:lnTo>
                    <a:pt x="8677656" y="0"/>
                  </a:lnTo>
                  <a:lnTo>
                    <a:pt x="7741920" y="12"/>
                  </a:lnTo>
                  <a:lnTo>
                    <a:pt x="7741920" y="469404"/>
                  </a:lnTo>
                  <a:lnTo>
                    <a:pt x="8677656" y="469404"/>
                  </a:lnTo>
                  <a:lnTo>
                    <a:pt x="8677656" y="6391669"/>
                  </a:lnTo>
                  <a:lnTo>
                    <a:pt x="7741920" y="6391669"/>
                  </a:lnTo>
                  <a:lnTo>
                    <a:pt x="7741920" y="6858013"/>
                  </a:lnTo>
                  <a:lnTo>
                    <a:pt x="9144000" y="6858013"/>
                  </a:lnTo>
                  <a:lnTo>
                    <a:pt x="9144000" y="6391669"/>
                  </a:lnTo>
                  <a:lnTo>
                    <a:pt x="9144000" y="469404"/>
                  </a:lnTo>
                  <a:lnTo>
                    <a:pt x="914400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73439" y="1947505"/>
            <a:ext cx="7539267" cy="239177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9019">
              <a:spcBef>
                <a:spcPts val="91"/>
              </a:spcBef>
            </a:pPr>
            <a:r>
              <a:rPr spc="-73" dirty="0"/>
              <a:t>Taller</a:t>
            </a:r>
            <a:r>
              <a:rPr spc="-45" dirty="0"/>
              <a:t> </a:t>
            </a:r>
            <a:r>
              <a:rPr spc="-5" dirty="0"/>
              <a:t>de</a:t>
            </a:r>
            <a:r>
              <a:rPr spc="-27" dirty="0"/>
              <a:t> </a:t>
            </a:r>
            <a:r>
              <a:rPr dirty="0"/>
              <a:t>Formulación</a:t>
            </a:r>
          </a:p>
          <a:p>
            <a:pPr marL="705999">
              <a:spcBef>
                <a:spcPts val="5564"/>
              </a:spcBef>
            </a:pPr>
            <a:r>
              <a:rPr b="0" i="1" spc="-504" dirty="0" smtClean="0">
                <a:solidFill>
                  <a:srgbClr val="86BD66"/>
                </a:solidFill>
                <a:latin typeface="Trebuchet MS"/>
                <a:cs typeface="Trebuchet MS"/>
              </a:rPr>
              <a:t>L</a:t>
            </a:r>
            <a:r>
              <a:rPr b="0" i="1" dirty="0" smtClean="0">
                <a:solidFill>
                  <a:srgbClr val="86BD66"/>
                </a:solidFill>
                <a:latin typeface="Trebuchet MS"/>
                <a:cs typeface="Trebuchet MS"/>
              </a:rPr>
              <a:t>a</a:t>
            </a:r>
            <a:r>
              <a:rPr b="0" i="1" spc="-159" dirty="0" smtClean="0">
                <a:solidFill>
                  <a:srgbClr val="86BD66"/>
                </a:solidFill>
                <a:latin typeface="Trebuchet MS"/>
                <a:cs typeface="Trebuchet MS"/>
              </a:rPr>
              <a:t> </a:t>
            </a:r>
            <a:r>
              <a:rPr b="0" i="1" spc="-368" dirty="0">
                <a:solidFill>
                  <a:srgbClr val="86BD66"/>
                </a:solidFill>
                <a:latin typeface="Trebuchet MS"/>
                <a:cs typeface="Trebuchet MS"/>
              </a:rPr>
              <a:t>C</a:t>
            </a:r>
            <a:r>
              <a:rPr b="0" i="1" spc="123" dirty="0">
                <a:solidFill>
                  <a:srgbClr val="86BD66"/>
                </a:solidFill>
                <a:latin typeface="Trebuchet MS"/>
                <a:cs typeface="Trebuchet MS"/>
              </a:rPr>
              <a:t>a</a:t>
            </a:r>
            <a:r>
              <a:rPr b="0" i="1" spc="-136" dirty="0">
                <a:solidFill>
                  <a:srgbClr val="86BD66"/>
                </a:solidFill>
                <a:latin typeface="Trebuchet MS"/>
                <a:cs typeface="Trebuchet MS"/>
              </a:rPr>
              <a:t>l</a:t>
            </a:r>
            <a:r>
              <a:rPr b="0" i="1" spc="-68" dirty="0">
                <a:solidFill>
                  <a:srgbClr val="86BD66"/>
                </a:solidFill>
                <a:latin typeface="Trebuchet MS"/>
                <a:cs typeface="Trebuchet MS"/>
              </a:rPr>
              <a:t>i</a:t>
            </a:r>
            <a:r>
              <a:rPr b="0" i="1" spc="-32" dirty="0">
                <a:solidFill>
                  <a:srgbClr val="86BD66"/>
                </a:solidFill>
                <a:latin typeface="Trebuchet MS"/>
                <a:cs typeface="Trebuchet MS"/>
              </a:rPr>
              <a:t>d</a:t>
            </a:r>
            <a:r>
              <a:rPr b="0" i="1" spc="123" dirty="0">
                <a:solidFill>
                  <a:srgbClr val="86BD66"/>
                </a:solidFill>
                <a:latin typeface="Trebuchet MS"/>
                <a:cs typeface="Trebuchet MS"/>
              </a:rPr>
              <a:t>a</a:t>
            </a:r>
            <a:r>
              <a:rPr b="0" i="1" spc="-159" dirty="0">
                <a:solidFill>
                  <a:srgbClr val="86BD66"/>
                </a:solidFill>
                <a:latin typeface="Trebuchet MS"/>
                <a:cs typeface="Trebuchet MS"/>
              </a:rPr>
              <a:t>d</a:t>
            </a:r>
            <a:r>
              <a:rPr b="0" i="1" spc="-132" dirty="0">
                <a:solidFill>
                  <a:srgbClr val="86BD66"/>
                </a:solidFill>
                <a:latin typeface="Trebuchet MS"/>
                <a:cs typeface="Trebuchet MS"/>
              </a:rPr>
              <a:t> </a:t>
            </a:r>
            <a:r>
              <a:rPr b="0" i="1" spc="-32" dirty="0">
                <a:solidFill>
                  <a:srgbClr val="86BD66"/>
                </a:solidFill>
                <a:latin typeface="Trebuchet MS"/>
                <a:cs typeface="Trebuchet MS"/>
              </a:rPr>
              <a:t>d</a:t>
            </a:r>
            <a:r>
              <a:rPr b="0" i="1" spc="-635" dirty="0">
                <a:solidFill>
                  <a:srgbClr val="86BD66"/>
                </a:solidFill>
                <a:latin typeface="Trebuchet MS"/>
                <a:cs typeface="Trebuchet MS"/>
              </a:rPr>
              <a:t>e</a:t>
            </a:r>
            <a:r>
              <a:rPr b="0" i="1" spc="-263" dirty="0">
                <a:solidFill>
                  <a:srgbClr val="86BD66"/>
                </a:solidFill>
                <a:latin typeface="Trebuchet MS"/>
                <a:cs typeface="Trebuchet MS"/>
              </a:rPr>
              <a:t>l</a:t>
            </a:r>
            <a:r>
              <a:rPr b="0" i="1" spc="-150" dirty="0">
                <a:solidFill>
                  <a:srgbClr val="86BD66"/>
                </a:solidFill>
                <a:latin typeface="Trebuchet MS"/>
                <a:cs typeface="Trebuchet MS"/>
              </a:rPr>
              <a:t> </a:t>
            </a:r>
            <a:r>
              <a:rPr b="0" i="1" spc="399" dirty="0">
                <a:solidFill>
                  <a:srgbClr val="86BD66"/>
                </a:solidFill>
                <a:latin typeface="Trebuchet MS"/>
                <a:cs typeface="Trebuchet MS"/>
              </a:rPr>
              <a:t>A</a:t>
            </a:r>
            <a:r>
              <a:rPr b="0" i="1" spc="150" dirty="0">
                <a:solidFill>
                  <a:srgbClr val="86BD66"/>
                </a:solidFill>
                <a:latin typeface="Trebuchet MS"/>
                <a:cs typeface="Trebuchet MS"/>
              </a:rPr>
              <a:t>g</a:t>
            </a:r>
            <a:r>
              <a:rPr b="0" i="1" spc="-118" dirty="0">
                <a:solidFill>
                  <a:srgbClr val="86BD66"/>
                </a:solidFill>
                <a:latin typeface="Trebuchet MS"/>
                <a:cs typeface="Trebuchet MS"/>
              </a:rPr>
              <a:t>u</a:t>
            </a:r>
            <a:r>
              <a:rPr b="0" i="1" dirty="0">
                <a:solidFill>
                  <a:srgbClr val="86BD66"/>
                </a:solidFill>
                <a:latin typeface="Trebuchet MS"/>
                <a:cs typeface="Trebuchet M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428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6855" y="1731673"/>
            <a:ext cx="7222684" cy="399170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18263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5500" y="2013832"/>
            <a:ext cx="4702629" cy="40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FE2E23-670B-D203-3EA2-A300BDBDF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4237D6E-5EA9-687B-A7DA-7C91025AA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7F2A3AE-2B8A-D416-737D-294158114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7948" y="2251728"/>
            <a:ext cx="6370678" cy="36763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64823" y="378516"/>
            <a:ext cx="4869756" cy="167363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pc="-5" dirty="0"/>
              <a:t>Movilidad</a:t>
            </a:r>
            <a:r>
              <a:rPr spc="-36" dirty="0"/>
              <a:t> </a:t>
            </a:r>
            <a:r>
              <a:rPr spc="-5" dirty="0"/>
              <a:t>de</a:t>
            </a:r>
            <a:r>
              <a:rPr spc="-27" dirty="0"/>
              <a:t> </a:t>
            </a:r>
            <a:r>
              <a:rPr dirty="0"/>
              <a:t>los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33427" y="1125405"/>
            <a:ext cx="3129899" cy="76581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4901" b="1" dirty="0">
                <a:solidFill>
                  <a:srgbClr val="FFFFFF"/>
                </a:solidFill>
                <a:latin typeface="Segoe UI"/>
                <a:cs typeface="Segoe UI"/>
              </a:rPr>
              <a:t>Nutrientes</a:t>
            </a:r>
            <a:endParaRPr sz="4901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087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7466" y="422776"/>
            <a:ext cx="3176003" cy="5144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3267" dirty="0"/>
              <a:t>Análisis</a:t>
            </a:r>
            <a:r>
              <a:rPr sz="3267" spc="-50" dirty="0"/>
              <a:t> </a:t>
            </a:r>
            <a:r>
              <a:rPr sz="3267" dirty="0"/>
              <a:t>de</a:t>
            </a:r>
            <a:r>
              <a:rPr sz="3267" spc="-45" dirty="0"/>
              <a:t> </a:t>
            </a:r>
            <a:r>
              <a:rPr sz="3267" dirty="0"/>
              <a:t>agua</a:t>
            </a:r>
            <a:endParaRPr sz="3267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4435" y="990318"/>
            <a:ext cx="4810511" cy="55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7429" y="318118"/>
            <a:ext cx="8298756" cy="6224642"/>
            <a:chOff x="775589" y="350519"/>
            <a:chExt cx="9144000" cy="6858634"/>
          </a:xfrm>
        </p:grpSpPr>
        <p:sp>
          <p:nvSpPr>
            <p:cNvPr id="3" name="object 3"/>
            <p:cNvSpPr/>
            <p:nvPr/>
          </p:nvSpPr>
          <p:spPr>
            <a:xfrm>
              <a:off x="1244989" y="350519"/>
              <a:ext cx="8208645" cy="6858000"/>
            </a:xfrm>
            <a:custGeom>
              <a:avLst/>
              <a:gdLst/>
              <a:ahLst/>
              <a:cxnLst/>
              <a:rect l="l" t="t" r="r" b="b"/>
              <a:pathLst>
                <a:path w="8208645" h="6858000">
                  <a:moveTo>
                    <a:pt x="0" y="6857999"/>
                  </a:moveTo>
                  <a:lnTo>
                    <a:pt x="8208260" y="6857999"/>
                  </a:lnTo>
                  <a:lnTo>
                    <a:pt x="8208260" y="0"/>
                  </a:lnTo>
                  <a:lnTo>
                    <a:pt x="0" y="0"/>
                  </a:lnTo>
                  <a:lnTo>
                    <a:pt x="0" y="6857999"/>
                  </a:lnTo>
                  <a:close/>
                </a:path>
              </a:pathLst>
            </a:custGeom>
            <a:solidFill>
              <a:srgbClr val="28445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775589" y="350519"/>
              <a:ext cx="9144000" cy="6858634"/>
            </a:xfrm>
            <a:custGeom>
              <a:avLst/>
              <a:gdLst/>
              <a:ahLst/>
              <a:cxnLst/>
              <a:rect l="l" t="t" r="r" b="b"/>
              <a:pathLst>
                <a:path w="9144000" h="6858634">
                  <a:moveTo>
                    <a:pt x="1405128" y="3048"/>
                  </a:moveTo>
                  <a:lnTo>
                    <a:pt x="469392" y="3048"/>
                  </a:lnTo>
                  <a:lnTo>
                    <a:pt x="469392" y="0"/>
                  </a:lnTo>
                  <a:lnTo>
                    <a:pt x="0" y="0"/>
                  </a:lnTo>
                  <a:lnTo>
                    <a:pt x="0" y="6858013"/>
                  </a:lnTo>
                  <a:lnTo>
                    <a:pt x="1405128" y="6858013"/>
                  </a:lnTo>
                  <a:lnTo>
                    <a:pt x="1405128" y="6391669"/>
                  </a:lnTo>
                  <a:lnTo>
                    <a:pt x="469392" y="6391669"/>
                  </a:lnTo>
                  <a:lnTo>
                    <a:pt x="469392" y="469392"/>
                  </a:lnTo>
                  <a:lnTo>
                    <a:pt x="1405128" y="469392"/>
                  </a:lnTo>
                  <a:lnTo>
                    <a:pt x="1405128" y="3048"/>
                  </a:lnTo>
                  <a:close/>
                </a:path>
                <a:path w="9144000" h="6858634">
                  <a:moveTo>
                    <a:pt x="9144000" y="0"/>
                  </a:moveTo>
                  <a:lnTo>
                    <a:pt x="8677656" y="0"/>
                  </a:lnTo>
                  <a:lnTo>
                    <a:pt x="7741920" y="12"/>
                  </a:lnTo>
                  <a:lnTo>
                    <a:pt x="7741920" y="469404"/>
                  </a:lnTo>
                  <a:lnTo>
                    <a:pt x="8677656" y="469404"/>
                  </a:lnTo>
                  <a:lnTo>
                    <a:pt x="8677656" y="6391669"/>
                  </a:lnTo>
                  <a:lnTo>
                    <a:pt x="7741920" y="6391669"/>
                  </a:lnTo>
                  <a:lnTo>
                    <a:pt x="7741920" y="6858013"/>
                  </a:lnTo>
                  <a:lnTo>
                    <a:pt x="9144000" y="6858013"/>
                  </a:lnTo>
                  <a:lnTo>
                    <a:pt x="9144000" y="6391669"/>
                  </a:lnTo>
                  <a:lnTo>
                    <a:pt x="9144000" y="469404"/>
                  </a:lnTo>
                  <a:lnTo>
                    <a:pt x="914400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40065" y="2231906"/>
            <a:ext cx="6319733" cy="22381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4901" spc="-73" dirty="0"/>
              <a:t>Taller</a:t>
            </a:r>
            <a:r>
              <a:rPr sz="4901" spc="-45" dirty="0"/>
              <a:t> </a:t>
            </a:r>
            <a:r>
              <a:rPr sz="4901" spc="-5" dirty="0"/>
              <a:t>de</a:t>
            </a:r>
            <a:r>
              <a:rPr sz="4901" spc="-27" dirty="0"/>
              <a:t> </a:t>
            </a:r>
            <a:r>
              <a:rPr sz="4901" dirty="0"/>
              <a:t>Formulación</a:t>
            </a:r>
            <a:endParaRPr sz="4901"/>
          </a:p>
          <a:p>
            <a:pPr marL="395359" algn="ctr">
              <a:spcBef>
                <a:spcPts val="5564"/>
              </a:spcBef>
            </a:pPr>
            <a:r>
              <a:rPr sz="4901" b="0" i="1" spc="-177" dirty="0">
                <a:solidFill>
                  <a:srgbClr val="86BD66"/>
                </a:solidFill>
                <a:latin typeface="Arial"/>
                <a:cs typeface="Arial"/>
              </a:rPr>
              <a:t>Solución</a:t>
            </a:r>
            <a:r>
              <a:rPr sz="4901" b="0" i="1" spc="-41" dirty="0">
                <a:solidFill>
                  <a:srgbClr val="86BD66"/>
                </a:solidFill>
                <a:latin typeface="Arial"/>
                <a:cs typeface="Arial"/>
              </a:rPr>
              <a:t> </a:t>
            </a:r>
            <a:r>
              <a:rPr sz="4901" b="0" i="1" spc="54" dirty="0">
                <a:solidFill>
                  <a:srgbClr val="86BD66"/>
                </a:solidFill>
                <a:latin typeface="Arial"/>
                <a:cs typeface="Arial"/>
              </a:rPr>
              <a:t>nutritiva</a:t>
            </a:r>
            <a:endParaRPr sz="490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3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grpSp>
        <p:nvGrpSpPr>
          <p:cNvPr id="4" name="object 4"/>
          <p:cNvGrpSpPr/>
          <p:nvPr/>
        </p:nvGrpSpPr>
        <p:grpSpPr>
          <a:xfrm>
            <a:off x="3197782" y="318118"/>
            <a:ext cx="7048755" cy="6224067"/>
            <a:chOff x="2153293" y="350519"/>
            <a:chExt cx="7766684" cy="6858000"/>
          </a:xfrm>
        </p:grpSpPr>
        <p:sp>
          <p:nvSpPr>
            <p:cNvPr id="5" name="object 5"/>
            <p:cNvSpPr/>
            <p:nvPr/>
          </p:nvSpPr>
          <p:spPr>
            <a:xfrm>
              <a:off x="8517509" y="350519"/>
              <a:ext cx="1402080" cy="6858634"/>
            </a:xfrm>
            <a:custGeom>
              <a:avLst/>
              <a:gdLst/>
              <a:ahLst/>
              <a:cxnLst/>
              <a:rect l="l" t="t" r="r" b="b"/>
              <a:pathLst>
                <a:path w="1402079" h="6858634">
                  <a:moveTo>
                    <a:pt x="1402080" y="0"/>
                  </a:moveTo>
                  <a:lnTo>
                    <a:pt x="935736" y="0"/>
                  </a:lnTo>
                  <a:lnTo>
                    <a:pt x="0" y="12"/>
                  </a:lnTo>
                  <a:lnTo>
                    <a:pt x="0" y="469404"/>
                  </a:lnTo>
                  <a:lnTo>
                    <a:pt x="935736" y="469404"/>
                  </a:lnTo>
                  <a:lnTo>
                    <a:pt x="935736" y="6391669"/>
                  </a:lnTo>
                  <a:lnTo>
                    <a:pt x="0" y="6391669"/>
                  </a:lnTo>
                  <a:lnTo>
                    <a:pt x="0" y="6858013"/>
                  </a:lnTo>
                  <a:lnTo>
                    <a:pt x="1402080" y="6858013"/>
                  </a:lnTo>
                  <a:lnTo>
                    <a:pt x="1402080" y="6391669"/>
                  </a:lnTo>
                  <a:lnTo>
                    <a:pt x="1402080" y="469404"/>
                  </a:lnTo>
                  <a:lnTo>
                    <a:pt x="140208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3293" y="810768"/>
              <a:ext cx="7068311" cy="590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9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grpSp>
        <p:nvGrpSpPr>
          <p:cNvPr id="3" name="object 3"/>
          <p:cNvGrpSpPr/>
          <p:nvPr/>
        </p:nvGrpSpPr>
        <p:grpSpPr>
          <a:xfrm>
            <a:off x="2489621" y="318118"/>
            <a:ext cx="7757032" cy="6224067"/>
            <a:chOff x="1373005" y="350519"/>
            <a:chExt cx="8547100" cy="6858000"/>
          </a:xfrm>
        </p:grpSpPr>
        <p:sp>
          <p:nvSpPr>
            <p:cNvPr id="4" name="object 4"/>
            <p:cNvSpPr/>
            <p:nvPr/>
          </p:nvSpPr>
          <p:spPr>
            <a:xfrm>
              <a:off x="8517509" y="350519"/>
              <a:ext cx="1402080" cy="6858634"/>
            </a:xfrm>
            <a:custGeom>
              <a:avLst/>
              <a:gdLst/>
              <a:ahLst/>
              <a:cxnLst/>
              <a:rect l="l" t="t" r="r" b="b"/>
              <a:pathLst>
                <a:path w="1402079" h="6858634">
                  <a:moveTo>
                    <a:pt x="1402080" y="0"/>
                  </a:moveTo>
                  <a:lnTo>
                    <a:pt x="935736" y="0"/>
                  </a:lnTo>
                  <a:lnTo>
                    <a:pt x="0" y="12"/>
                  </a:lnTo>
                  <a:lnTo>
                    <a:pt x="0" y="469404"/>
                  </a:lnTo>
                  <a:lnTo>
                    <a:pt x="935736" y="469404"/>
                  </a:lnTo>
                  <a:lnTo>
                    <a:pt x="935736" y="6391669"/>
                  </a:lnTo>
                  <a:lnTo>
                    <a:pt x="0" y="6391669"/>
                  </a:lnTo>
                  <a:lnTo>
                    <a:pt x="0" y="6858013"/>
                  </a:lnTo>
                  <a:lnTo>
                    <a:pt x="1402080" y="6858013"/>
                  </a:lnTo>
                  <a:lnTo>
                    <a:pt x="1402080" y="6391669"/>
                  </a:lnTo>
                  <a:lnTo>
                    <a:pt x="1402080" y="469404"/>
                  </a:lnTo>
                  <a:lnTo>
                    <a:pt x="140208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3005" y="819911"/>
              <a:ext cx="7949183" cy="5922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616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grpSp>
        <p:nvGrpSpPr>
          <p:cNvPr id="3" name="object 3"/>
          <p:cNvGrpSpPr/>
          <p:nvPr/>
        </p:nvGrpSpPr>
        <p:grpSpPr>
          <a:xfrm>
            <a:off x="2688792" y="318118"/>
            <a:ext cx="7557631" cy="6224067"/>
            <a:chOff x="1592461" y="350519"/>
            <a:chExt cx="8327390" cy="6858000"/>
          </a:xfrm>
        </p:grpSpPr>
        <p:sp>
          <p:nvSpPr>
            <p:cNvPr id="4" name="object 4"/>
            <p:cNvSpPr/>
            <p:nvPr/>
          </p:nvSpPr>
          <p:spPr>
            <a:xfrm>
              <a:off x="8517509" y="350519"/>
              <a:ext cx="1402080" cy="6858634"/>
            </a:xfrm>
            <a:custGeom>
              <a:avLst/>
              <a:gdLst/>
              <a:ahLst/>
              <a:cxnLst/>
              <a:rect l="l" t="t" r="r" b="b"/>
              <a:pathLst>
                <a:path w="1402079" h="6858634">
                  <a:moveTo>
                    <a:pt x="1402080" y="0"/>
                  </a:moveTo>
                  <a:lnTo>
                    <a:pt x="935736" y="0"/>
                  </a:lnTo>
                  <a:lnTo>
                    <a:pt x="0" y="12"/>
                  </a:lnTo>
                  <a:lnTo>
                    <a:pt x="0" y="469404"/>
                  </a:lnTo>
                  <a:lnTo>
                    <a:pt x="935736" y="469404"/>
                  </a:lnTo>
                  <a:lnTo>
                    <a:pt x="935736" y="6391669"/>
                  </a:lnTo>
                  <a:lnTo>
                    <a:pt x="0" y="6391669"/>
                  </a:lnTo>
                  <a:lnTo>
                    <a:pt x="0" y="6858013"/>
                  </a:lnTo>
                  <a:lnTo>
                    <a:pt x="1402080" y="6858013"/>
                  </a:lnTo>
                  <a:lnTo>
                    <a:pt x="1402080" y="6391669"/>
                  </a:lnTo>
                  <a:lnTo>
                    <a:pt x="1402080" y="469404"/>
                  </a:lnTo>
                  <a:lnTo>
                    <a:pt x="140208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2461" y="719327"/>
              <a:ext cx="7513319" cy="6123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22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47436" y="318118"/>
          <a:ext cx="8299330" cy="6300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888"/>
                <a:gridCol w="848894"/>
                <a:gridCol w="187874"/>
                <a:gridCol w="1327801"/>
                <a:gridCol w="528469"/>
                <a:gridCol w="2243545"/>
                <a:gridCol w="1333564"/>
                <a:gridCol w="130243"/>
                <a:gridCol w="849470"/>
                <a:gridCol w="423582"/>
              </a:tblGrid>
              <a:tr h="426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464729">
                <a:tc rowSpan="2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ts val="3110"/>
                        </a:lnSpc>
                      </a:pPr>
                      <a:r>
                        <a:rPr sz="40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Nutrientes</a:t>
                      </a:r>
                      <a:endParaRPr sz="400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83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rowSpan="20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rowSpan="20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00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Elemento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917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77F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77F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Forma</a:t>
                      </a:r>
                      <a:r>
                        <a:rPr sz="1200" b="1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disponible</a:t>
                      </a:r>
                      <a:r>
                        <a:rPr sz="1200" b="1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para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las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plantas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917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77F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0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rowSpan="20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55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2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Carbono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Dióxido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de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carbono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CO</a:t>
                      </a:r>
                      <a:r>
                        <a:rPr sz="1200" baseline="-22875" dirty="0">
                          <a:latin typeface="Microsoft Sans Serif"/>
                          <a:cs typeface="Microsoft Sans Serif"/>
                        </a:rPr>
                        <a:t>2</a:t>
                      </a:r>
                      <a:endParaRPr sz="1200" baseline="-22875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4536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0995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Oxígeno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19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19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Oxígeno,</a:t>
                      </a:r>
                      <a:r>
                        <a:rPr sz="1200" spc="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agua</a:t>
                      </a:r>
                      <a:r>
                        <a:rPr sz="12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y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dióxido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de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114871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carbono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3799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O</a:t>
                      </a:r>
                      <a:r>
                        <a:rPr sz="1200" spc="-7" baseline="-22875" dirty="0"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</a:t>
                      </a:r>
                      <a:r>
                        <a:rPr sz="1200" spc="-7" baseline="-22875" dirty="0"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O,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CO</a:t>
                      </a:r>
                      <a:r>
                        <a:rPr sz="1200" spc="-7" baseline="-22875" dirty="0">
                          <a:latin typeface="Microsoft Sans Serif"/>
                          <a:cs typeface="Microsoft Sans Serif"/>
                        </a:rPr>
                        <a:t>2</a:t>
                      </a:r>
                      <a:endParaRPr sz="1200" baseline="-22875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1973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55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Hidrógeno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Agua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</a:t>
                      </a:r>
                      <a:r>
                        <a:rPr sz="1200" spc="-7" baseline="-22875" dirty="0"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83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210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Nitrógeno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N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Nitrato,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amonio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ts val="585"/>
                        </a:lnSpc>
                        <a:spcBef>
                          <a:spcPts val="355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NO</a:t>
                      </a:r>
                      <a:r>
                        <a:rPr sz="1200" baseline="-22875" dirty="0">
                          <a:latin typeface="Microsoft Sans Serif"/>
                          <a:cs typeface="Microsoft Sans Serif"/>
                        </a:rPr>
                        <a:t>3</a:t>
                      </a:r>
                      <a:r>
                        <a:rPr sz="1200" spc="30" baseline="-228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NH</a:t>
                      </a:r>
                      <a:r>
                        <a:rPr sz="1200" baseline="-22875" dirty="0">
                          <a:latin typeface="Microsoft Sans Serif"/>
                          <a:cs typeface="Microsoft Sans Serif"/>
                        </a:rPr>
                        <a:t>4</a:t>
                      </a:r>
                      <a:endParaRPr sz="1200" baseline="-22875">
                        <a:latin typeface="Microsoft Sans Serif"/>
                        <a:cs typeface="Microsoft Sans Serif"/>
                      </a:endParaRPr>
                    </a:p>
                    <a:p>
                      <a:pPr marL="676275">
                        <a:lnSpc>
                          <a:spcPts val="505"/>
                        </a:lnSpc>
                        <a:tabLst>
                          <a:tab pos="1133475" algn="l"/>
                        </a:tabLst>
                      </a:pPr>
                      <a:r>
                        <a:rPr sz="800" spc="254" dirty="0">
                          <a:latin typeface="Microsoft Sans Serif"/>
                          <a:cs typeface="Microsoft Sans Serif"/>
                        </a:rPr>
                        <a:t>–</a:t>
                      </a:r>
                      <a:r>
                        <a:rPr sz="800" spc="254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spc="505" dirty="0">
                          <a:latin typeface="Microsoft Sans Serif"/>
                          <a:cs typeface="Microsoft Sans Serif"/>
                        </a:rPr>
                        <a:t>−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55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14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Potasio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Ion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potasio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ts val="1510"/>
                        </a:lnSpc>
                      </a:pPr>
                      <a:r>
                        <a:rPr sz="1800" baseline="-17094" dirty="0">
                          <a:latin typeface="Microsoft Sans Serif"/>
                          <a:cs typeface="Microsoft Sans Serif"/>
                        </a:rPr>
                        <a:t>K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+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55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7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Calcio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Ca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Ion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calcio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97155" algn="ctr">
                        <a:lnSpc>
                          <a:spcPts val="1510"/>
                        </a:lnSpc>
                      </a:pPr>
                      <a:r>
                        <a:rPr sz="1800" baseline="-17094" dirty="0">
                          <a:latin typeface="Microsoft Sans Serif"/>
                          <a:cs typeface="Microsoft Sans Serif"/>
                        </a:rPr>
                        <a:t>Ca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2+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83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210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Magnesio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Mg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Ion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magnesio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7155" algn="ctr">
                        <a:lnSpc>
                          <a:spcPts val="1530"/>
                        </a:lnSpc>
                      </a:pPr>
                      <a:r>
                        <a:rPr sz="1800" baseline="-17094" dirty="0">
                          <a:latin typeface="Microsoft Sans Serif"/>
                          <a:cs typeface="Microsoft Sans Serif"/>
                        </a:rPr>
                        <a:t>Mg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2+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46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Fósforo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1973" marB="0">
                    <a:solidFill>
                      <a:srgbClr val="EAFDE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F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19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890"/>
                        </a:lnSpc>
                        <a:spcBef>
                          <a:spcPts val="114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Fosfato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1973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585"/>
                        </a:lnSpc>
                        <a:spcBef>
                          <a:spcPts val="114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HPO</a:t>
                      </a:r>
                      <a:r>
                        <a:rPr sz="1200" spc="-7" baseline="-22875" dirty="0">
                          <a:latin typeface="Microsoft Sans Serif"/>
                          <a:cs typeface="Microsoft Sans Serif"/>
                        </a:rPr>
                        <a:t>4</a:t>
                      </a:r>
                      <a:r>
                        <a:rPr sz="1200" spc="405" baseline="-22875" dirty="0"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</a:t>
                      </a:r>
                      <a:r>
                        <a:rPr sz="1200" spc="-7" baseline="-22875" dirty="0"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PO</a:t>
                      </a:r>
                      <a:r>
                        <a:rPr sz="1200" spc="-7" baseline="-22875" dirty="0">
                          <a:latin typeface="Microsoft Sans Serif"/>
                          <a:cs typeface="Microsoft Sans Serif"/>
                        </a:rPr>
                        <a:t>4</a:t>
                      </a:r>
                      <a:endParaRPr sz="1200" baseline="-22875">
                        <a:latin typeface="Microsoft Sans Serif"/>
                        <a:cs typeface="Microsoft Sans Serif"/>
                      </a:endParaRPr>
                    </a:p>
                    <a:p>
                      <a:pPr marL="608965">
                        <a:lnSpc>
                          <a:spcPts val="305"/>
                        </a:lnSpc>
                        <a:tabLst>
                          <a:tab pos="1307465" algn="l"/>
                        </a:tabLst>
                      </a:pPr>
                      <a:r>
                        <a:rPr sz="800" spc="254" dirty="0">
                          <a:latin typeface="Microsoft Sans Serif"/>
                          <a:cs typeface="Microsoft Sans Serif"/>
                        </a:rPr>
                        <a:t>2−</a:t>
                      </a:r>
                      <a:r>
                        <a:rPr sz="800" spc="254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spc="505" dirty="0">
                          <a:latin typeface="Microsoft Sans Serif"/>
                          <a:cs typeface="Microsoft Sans Serif"/>
                        </a:rPr>
                        <a:t>−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1973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074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5415" marB="0">
                    <a:solidFill>
                      <a:srgbClr val="EAFD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5415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55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Azufre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S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Sulfato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585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SO</a:t>
                      </a:r>
                      <a:r>
                        <a:rPr sz="1200" spc="-7" baseline="-22875" dirty="0">
                          <a:latin typeface="Microsoft Sans Serif"/>
                          <a:cs typeface="Microsoft Sans Serif"/>
                        </a:rPr>
                        <a:t>4</a:t>
                      </a:r>
                      <a:endParaRPr sz="1200" baseline="-22875">
                        <a:latin typeface="Microsoft Sans Serif"/>
                        <a:cs typeface="Microsoft Sans Serif"/>
                      </a:endParaRPr>
                    </a:p>
                    <a:p>
                      <a:pPr marL="393065" algn="ctr">
                        <a:lnSpc>
                          <a:spcPts val="505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−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55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08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Cloro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Cl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Ion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cloro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170" dirty="0">
                          <a:latin typeface="Microsoft Sans Serif"/>
                          <a:cs typeface="Microsoft Sans Serif"/>
                        </a:rPr>
                        <a:t>Cl</a:t>
                      </a:r>
                      <a:r>
                        <a:rPr sz="1200" spc="254" baseline="26143" dirty="0">
                          <a:latin typeface="Microsoft Sans Serif"/>
                          <a:cs typeface="Microsoft Sans Serif"/>
                        </a:rPr>
                        <a:t>−</a:t>
                      </a:r>
                      <a:endParaRPr sz="1200" baseline="26143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83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35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Hierro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Fe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Ion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hierro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Fe</a:t>
                      </a:r>
                      <a:r>
                        <a:rPr sz="1200" spc="-7" baseline="26143" dirty="0">
                          <a:latin typeface="Microsoft Sans Serif"/>
                          <a:cs typeface="Microsoft Sans Serif"/>
                        </a:rPr>
                        <a:t>2+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,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Fe</a:t>
                      </a:r>
                      <a:r>
                        <a:rPr sz="1200" baseline="26143" dirty="0">
                          <a:latin typeface="Microsoft Sans Serif"/>
                          <a:cs typeface="Microsoft Sans Serif"/>
                        </a:rPr>
                        <a:t>3+</a:t>
                      </a:r>
                      <a:endParaRPr sz="1200" baseline="26143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1029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474980">
                        <a:lnSpc>
                          <a:spcPts val="89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Boro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46050">
                        <a:lnSpc>
                          <a:spcPts val="89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492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solidFill>
                      <a:srgbClr val="EAFD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1133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83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Manganeso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Mn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Ion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manganeso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ts val="1510"/>
                        </a:lnSpc>
                      </a:pPr>
                      <a:r>
                        <a:rPr sz="1800" spc="-15" baseline="-17094" dirty="0">
                          <a:latin typeface="Microsoft Sans Serif"/>
                          <a:cs typeface="Microsoft Sans Serif"/>
                        </a:rPr>
                        <a:t>Mn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2+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55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Cinc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Zn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Ion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cinc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ts val="1510"/>
                        </a:lnSpc>
                      </a:pPr>
                      <a:r>
                        <a:rPr sz="1800" spc="-7" baseline="-17094" dirty="0">
                          <a:latin typeface="Microsoft Sans Serif"/>
                          <a:cs typeface="Microsoft Sans Serif"/>
                        </a:rPr>
                        <a:t>Zn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2+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55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35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Cobre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Cu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Ion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cobre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Cu</a:t>
                      </a:r>
                      <a:r>
                        <a:rPr sz="1200" spc="-15" baseline="26143" dirty="0">
                          <a:latin typeface="Microsoft Sans Serif"/>
                          <a:cs typeface="Microsoft Sans Serif"/>
                        </a:rPr>
                        <a:t>+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,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Cu</a:t>
                      </a:r>
                      <a:r>
                        <a:rPr sz="1200" spc="-7" baseline="26143" dirty="0">
                          <a:latin typeface="Microsoft Sans Serif"/>
                          <a:cs typeface="Microsoft Sans Serif"/>
                        </a:rPr>
                        <a:t>2+</a:t>
                      </a:r>
                      <a:endParaRPr sz="1200" baseline="26143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36" marB="0"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710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14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Níquel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Ni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Ion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níquel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917" marB="0">
                    <a:solidFill>
                      <a:srgbClr val="EAFDE6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ts val="1530"/>
                        </a:lnSpc>
                      </a:pPr>
                      <a:r>
                        <a:rPr sz="1800" baseline="-17094" dirty="0">
                          <a:latin typeface="Microsoft Sans Serif"/>
                          <a:cs typeface="Microsoft Sans Serif"/>
                        </a:rPr>
                        <a:t>Ni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2+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EAFDE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26279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Molibdeno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Mo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Molibdato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ctr">
                        <a:lnSpc>
                          <a:spcPts val="585"/>
                        </a:lnSpc>
                        <a:spcBef>
                          <a:spcPts val="30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MoO</a:t>
                      </a:r>
                      <a:r>
                        <a:rPr sz="1200" spc="-7" baseline="-22875" dirty="0">
                          <a:latin typeface="Microsoft Sans Serif"/>
                          <a:cs typeface="Microsoft Sans Serif"/>
                        </a:rPr>
                        <a:t>4</a:t>
                      </a:r>
                      <a:endParaRPr sz="1200" baseline="-22875">
                        <a:latin typeface="Microsoft Sans Serif"/>
                        <a:cs typeface="Microsoft Sans Serif"/>
                      </a:endParaRPr>
                    </a:p>
                    <a:p>
                      <a:pPr marL="929005">
                        <a:lnSpc>
                          <a:spcPts val="505"/>
                        </a:lnSpc>
                      </a:pPr>
                      <a:r>
                        <a:rPr sz="800" spc="254" dirty="0">
                          <a:latin typeface="Microsoft Sans Serif"/>
                          <a:cs typeface="Microsoft Sans Serif"/>
                        </a:rPr>
                        <a:t>2−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154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  <a:tr h="1604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844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546F6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5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1185" y="628704"/>
            <a:ext cx="7034126" cy="841471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pc="5" dirty="0"/>
              <a:t>Aporte</a:t>
            </a:r>
            <a:r>
              <a:rPr dirty="0"/>
              <a:t> </a:t>
            </a:r>
            <a:r>
              <a:rPr spc="-9" dirty="0"/>
              <a:t>de</a:t>
            </a:r>
            <a:r>
              <a:rPr spc="-23" dirty="0"/>
              <a:t> </a:t>
            </a:r>
            <a:r>
              <a:rPr spc="-9" dirty="0"/>
              <a:t>elementos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51638" y="1554174"/>
            <a:ext cx="3835870" cy="434135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404581" indent="-312945">
              <a:spcBef>
                <a:spcPts val="91"/>
              </a:spcBef>
              <a:buChar char="•"/>
              <a:tabLst>
                <a:tab pos="404581" algn="l"/>
                <a:tab pos="405157" algn="l"/>
              </a:tabLst>
            </a:pPr>
            <a:r>
              <a:rPr sz="2178" spc="-5" dirty="0">
                <a:solidFill>
                  <a:srgbClr val="86BD66"/>
                </a:solidFill>
                <a:latin typeface="Calibri"/>
                <a:cs typeface="Calibri"/>
              </a:rPr>
              <a:t>Nitrógeno:</a:t>
            </a:r>
            <a:endParaRPr sz="2178">
              <a:latin typeface="Calibri"/>
              <a:cs typeface="Calibri"/>
            </a:endParaRPr>
          </a:p>
          <a:p>
            <a:pPr marL="767090" lvl="1" indent="-260499">
              <a:spcBef>
                <a:spcPts val="41"/>
              </a:spcBef>
              <a:buChar char="–"/>
              <a:tabLst>
                <a:tab pos="767090" algn="l"/>
                <a:tab pos="767665" algn="l"/>
              </a:tabLst>
            </a:pP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Fosfato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 amonio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(NH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PO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767090" lvl="1" indent="-260499"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Nitrato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 potasio</a:t>
            </a:r>
            <a:r>
              <a:rPr sz="1634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KNO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endParaRPr sz="1634" baseline="-20833">
              <a:latin typeface="Microsoft Sans Serif"/>
              <a:cs typeface="Microsoft Sans Serif"/>
            </a:endParaRPr>
          </a:p>
          <a:p>
            <a:pPr marL="767090" lvl="1" indent="-260499"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Nitrato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 de calcio</a:t>
            </a:r>
            <a:r>
              <a:rPr sz="1634" spc="-4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Ca(NO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1634" baseline="-20833">
              <a:latin typeface="Microsoft Sans Serif"/>
              <a:cs typeface="Microsoft Sans Serif"/>
            </a:endParaRPr>
          </a:p>
          <a:p>
            <a:pPr marL="767090" lvl="1" indent="-260499"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Nitrato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 amonio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NH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NO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endParaRPr sz="1634" baseline="-20833">
              <a:latin typeface="Microsoft Sans Serif"/>
              <a:cs typeface="Microsoft Sans Serif"/>
            </a:endParaRPr>
          </a:p>
          <a:p>
            <a:pPr marL="767090" lvl="1" indent="-260499">
              <a:lnSpc>
                <a:spcPts val="1938"/>
              </a:lnSpc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Sulfato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r>
              <a:rPr sz="1634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amonio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(NH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SO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404581" indent="-312945">
              <a:lnSpc>
                <a:spcPts val="2591"/>
              </a:lnSpc>
              <a:buChar char="•"/>
              <a:tabLst>
                <a:tab pos="404581" algn="l"/>
                <a:tab pos="405157" algn="l"/>
              </a:tabLst>
            </a:pPr>
            <a:r>
              <a:rPr sz="2178" spc="-9" dirty="0">
                <a:solidFill>
                  <a:srgbClr val="86BD66"/>
                </a:solidFill>
                <a:latin typeface="Calibri"/>
                <a:cs typeface="Calibri"/>
              </a:rPr>
              <a:t>Potasio:</a:t>
            </a:r>
            <a:endParaRPr sz="2178">
              <a:latin typeface="Calibri"/>
              <a:cs typeface="Calibri"/>
            </a:endParaRPr>
          </a:p>
          <a:p>
            <a:pPr marL="767090" lvl="1" indent="-260499">
              <a:spcBef>
                <a:spcPts val="45"/>
              </a:spcBef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Cloruro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 de potasio</a:t>
            </a:r>
            <a:r>
              <a:rPr sz="1634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KCl</a:t>
            </a:r>
            <a:endParaRPr sz="1634">
              <a:latin typeface="Microsoft Sans Serif"/>
              <a:cs typeface="Microsoft Sans Serif"/>
            </a:endParaRPr>
          </a:p>
          <a:p>
            <a:pPr marL="767090" lvl="1" indent="-260499">
              <a:buChar char="–"/>
              <a:tabLst>
                <a:tab pos="767090" algn="l"/>
                <a:tab pos="767665" algn="l"/>
              </a:tabLst>
            </a:pP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Fosfato</a:t>
            </a:r>
            <a:r>
              <a:rPr sz="1634" spc="-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monopotásico</a:t>
            </a:r>
            <a:r>
              <a:rPr sz="1634" spc="-7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KH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PO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767090" lvl="1" indent="-260499"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Nitrato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 potasio</a:t>
            </a:r>
            <a:r>
              <a:rPr sz="1634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KNO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endParaRPr sz="1634" baseline="-20833">
              <a:latin typeface="Microsoft Sans Serif"/>
              <a:cs typeface="Microsoft Sans Serif"/>
            </a:endParaRPr>
          </a:p>
          <a:p>
            <a:pPr marL="767090" lvl="1" indent="-260499">
              <a:lnSpc>
                <a:spcPts val="1938"/>
              </a:lnSpc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Sulfato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 potasio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SO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404581" indent="-312945">
              <a:lnSpc>
                <a:spcPts val="2591"/>
              </a:lnSpc>
              <a:buChar char="•"/>
              <a:tabLst>
                <a:tab pos="404581" algn="l"/>
                <a:tab pos="405157" algn="l"/>
              </a:tabLst>
            </a:pPr>
            <a:r>
              <a:rPr sz="2178" spc="-5" dirty="0">
                <a:solidFill>
                  <a:srgbClr val="86BD66"/>
                </a:solidFill>
                <a:latin typeface="Calibri"/>
                <a:cs typeface="Calibri"/>
              </a:rPr>
              <a:t>Calcio:</a:t>
            </a:r>
            <a:endParaRPr sz="2178">
              <a:latin typeface="Calibri"/>
              <a:cs typeface="Calibri"/>
            </a:endParaRPr>
          </a:p>
          <a:p>
            <a:pPr marL="767090" lvl="1" indent="-260499">
              <a:spcBef>
                <a:spcPts val="45"/>
              </a:spcBef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Cloruro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 de calcio</a:t>
            </a:r>
            <a:r>
              <a:rPr sz="1634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CaCl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1634" baseline="-20833">
              <a:latin typeface="Microsoft Sans Serif"/>
              <a:cs typeface="Microsoft Sans Serif"/>
            </a:endParaRPr>
          </a:p>
          <a:p>
            <a:pPr marL="767090" lvl="1" indent="-260499">
              <a:lnSpc>
                <a:spcPts val="1938"/>
              </a:lnSpc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Nitrato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 de calcio</a:t>
            </a:r>
            <a:r>
              <a:rPr sz="1634" spc="-4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Ca(NO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1634" baseline="-20833">
              <a:latin typeface="Microsoft Sans Serif"/>
              <a:cs typeface="Microsoft Sans Serif"/>
            </a:endParaRPr>
          </a:p>
          <a:p>
            <a:pPr marL="404581" indent="-312945">
              <a:lnSpc>
                <a:spcPts val="2591"/>
              </a:lnSpc>
              <a:buChar char="•"/>
              <a:tabLst>
                <a:tab pos="404581" algn="l"/>
                <a:tab pos="405157" algn="l"/>
              </a:tabLst>
            </a:pPr>
            <a:r>
              <a:rPr sz="2178" dirty="0">
                <a:solidFill>
                  <a:srgbClr val="86BD66"/>
                </a:solidFill>
                <a:latin typeface="Calibri"/>
                <a:cs typeface="Calibri"/>
              </a:rPr>
              <a:t>Magnesio:</a:t>
            </a:r>
            <a:endParaRPr sz="2178">
              <a:latin typeface="Calibri"/>
              <a:cs typeface="Calibri"/>
            </a:endParaRPr>
          </a:p>
          <a:p>
            <a:pPr marL="767090" lvl="1" indent="-260499">
              <a:spcBef>
                <a:spcPts val="41"/>
              </a:spcBef>
              <a:buChar char="–"/>
              <a:tabLst>
                <a:tab pos="767090" algn="l"/>
                <a:tab pos="767665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Sal</a:t>
            </a:r>
            <a:r>
              <a:rPr sz="1634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r>
              <a:rPr sz="1634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Epsom -</a:t>
            </a:r>
            <a:r>
              <a:rPr sz="1634" spc="-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MgSO</a:t>
            </a:r>
            <a:r>
              <a:rPr sz="1634" spc="-14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63698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585" y="768557"/>
            <a:ext cx="4200093" cy="545421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450687" indent="-312945">
              <a:spcBef>
                <a:spcPts val="91"/>
              </a:spcBef>
              <a:buChar char="•"/>
              <a:tabLst>
                <a:tab pos="450687" algn="l"/>
                <a:tab pos="451263" algn="l"/>
              </a:tabLst>
            </a:pPr>
            <a:r>
              <a:rPr sz="2178" spc="-18" dirty="0">
                <a:solidFill>
                  <a:srgbClr val="86BD66"/>
                </a:solidFill>
                <a:latin typeface="Calibri"/>
                <a:cs typeface="Calibri"/>
              </a:rPr>
              <a:t>Fósforo:</a:t>
            </a:r>
            <a:endParaRPr sz="2178">
              <a:latin typeface="Calibri"/>
              <a:cs typeface="Calibri"/>
            </a:endParaRPr>
          </a:p>
          <a:p>
            <a:pPr marL="812620" lvl="1" indent="-259923">
              <a:spcBef>
                <a:spcPts val="41"/>
              </a:spcBef>
              <a:buChar char="–"/>
              <a:tabLst>
                <a:tab pos="812620" algn="l"/>
                <a:tab pos="813196" algn="l"/>
              </a:tabLst>
            </a:pP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Ácido</a:t>
            </a:r>
            <a:r>
              <a:rPr sz="1634" spc="-3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fosfórico</a:t>
            </a:r>
            <a:r>
              <a:rPr sz="1634" spc="-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-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H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PO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813196" lvl="1" indent="-260499">
              <a:buChar char="–"/>
              <a:tabLst>
                <a:tab pos="813196" algn="l"/>
                <a:tab pos="813771" algn="l"/>
              </a:tabLst>
            </a:pP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Fosfato</a:t>
            </a:r>
            <a:r>
              <a:rPr sz="1634" spc="-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monoamónico</a:t>
            </a:r>
            <a:r>
              <a:rPr sz="1634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NH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H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PO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813196" lvl="1" indent="-260499">
              <a:lnSpc>
                <a:spcPts val="1938"/>
              </a:lnSpc>
              <a:buChar char="–"/>
              <a:tabLst>
                <a:tab pos="813196" algn="l"/>
                <a:tab pos="813771" algn="l"/>
              </a:tabLst>
            </a:pP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Fosfato</a:t>
            </a:r>
            <a:r>
              <a:rPr sz="1634" spc="-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Mono</a:t>
            </a:r>
            <a:r>
              <a:rPr sz="1634" spc="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Potásico</a:t>
            </a:r>
            <a:r>
              <a:rPr sz="1634" spc="-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KH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PO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450687" indent="-312945">
              <a:lnSpc>
                <a:spcPts val="2591"/>
              </a:lnSpc>
              <a:buChar char="•"/>
              <a:tabLst>
                <a:tab pos="450687" algn="l"/>
                <a:tab pos="451263" algn="l"/>
              </a:tabLst>
            </a:pPr>
            <a:r>
              <a:rPr sz="2178" spc="-9" dirty="0">
                <a:solidFill>
                  <a:srgbClr val="86BD66"/>
                </a:solidFill>
                <a:latin typeface="Calibri"/>
                <a:cs typeface="Calibri"/>
              </a:rPr>
              <a:t>Hierro:</a:t>
            </a:r>
            <a:endParaRPr sz="2178">
              <a:latin typeface="Calibri"/>
              <a:cs typeface="Calibri"/>
            </a:endParaRPr>
          </a:p>
          <a:p>
            <a:pPr marL="813196" lvl="1" indent="-260499">
              <a:spcBef>
                <a:spcPts val="45"/>
              </a:spcBef>
              <a:buChar char="–"/>
              <a:tabLst>
                <a:tab pos="813196" algn="l"/>
                <a:tab pos="813771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Quelato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r>
              <a:rPr sz="1634" spc="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hierro</a:t>
            </a:r>
            <a:r>
              <a:rPr sz="1634" spc="-1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18" dirty="0">
                <a:solidFill>
                  <a:srgbClr val="FFFFFF"/>
                </a:solidFill>
                <a:latin typeface="Microsoft Sans Serif"/>
                <a:cs typeface="Microsoft Sans Serif"/>
              </a:rPr>
              <a:t>FeNa(EDTA)</a:t>
            </a:r>
            <a:endParaRPr sz="1634">
              <a:latin typeface="Microsoft Sans Serif"/>
              <a:cs typeface="Microsoft Sans Serif"/>
            </a:endParaRPr>
          </a:p>
          <a:p>
            <a:pPr marL="813196" lvl="1" indent="-260499">
              <a:lnSpc>
                <a:spcPts val="1938"/>
              </a:lnSpc>
              <a:buChar char="–"/>
              <a:tabLst>
                <a:tab pos="813196" algn="l"/>
                <a:tab pos="813771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Sulfato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 hierro (II)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FeSO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450687" indent="-312945">
              <a:lnSpc>
                <a:spcPts val="2591"/>
              </a:lnSpc>
              <a:buChar char="•"/>
              <a:tabLst>
                <a:tab pos="450687" algn="l"/>
                <a:tab pos="451263" algn="l"/>
              </a:tabLst>
            </a:pPr>
            <a:r>
              <a:rPr sz="2178" spc="-9" dirty="0">
                <a:solidFill>
                  <a:srgbClr val="86BD66"/>
                </a:solidFill>
                <a:latin typeface="Calibri"/>
                <a:cs typeface="Calibri"/>
              </a:rPr>
              <a:t>Boro:</a:t>
            </a:r>
            <a:endParaRPr sz="2178">
              <a:latin typeface="Calibri"/>
              <a:cs typeface="Calibri"/>
            </a:endParaRPr>
          </a:p>
          <a:p>
            <a:pPr marL="812620" lvl="1" indent="-259923">
              <a:spcBef>
                <a:spcPts val="45"/>
              </a:spcBef>
              <a:buChar char="–"/>
              <a:tabLst>
                <a:tab pos="812620" algn="l"/>
                <a:tab pos="813196" algn="l"/>
              </a:tabLst>
            </a:pP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Ácido</a:t>
            </a:r>
            <a:r>
              <a:rPr sz="1634" spc="-3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bórico</a:t>
            </a:r>
            <a:r>
              <a:rPr sz="1634" spc="-3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H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BO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endParaRPr sz="1634" baseline="-20833">
              <a:latin typeface="Microsoft Sans Serif"/>
              <a:cs typeface="Microsoft Sans Serif"/>
            </a:endParaRPr>
          </a:p>
          <a:p>
            <a:pPr marL="813196" lvl="1" indent="-260499">
              <a:lnSpc>
                <a:spcPts val="1938"/>
              </a:lnSpc>
              <a:buChar char="–"/>
              <a:tabLst>
                <a:tab pos="813196" algn="l"/>
                <a:tab pos="813771" algn="l"/>
              </a:tabLst>
            </a:pP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Bórax</a:t>
            </a:r>
            <a:r>
              <a:rPr sz="1634" spc="-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Na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B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7</a:t>
            </a:r>
            <a:endParaRPr sz="1634" baseline="-20833">
              <a:latin typeface="Microsoft Sans Serif"/>
              <a:cs typeface="Microsoft Sans Serif"/>
            </a:endParaRPr>
          </a:p>
          <a:p>
            <a:pPr marL="450687" indent="-312945">
              <a:lnSpc>
                <a:spcPts val="2591"/>
              </a:lnSpc>
              <a:buChar char="•"/>
              <a:tabLst>
                <a:tab pos="450687" algn="l"/>
                <a:tab pos="451263" algn="l"/>
              </a:tabLst>
            </a:pPr>
            <a:r>
              <a:rPr sz="2178" spc="-5" dirty="0">
                <a:solidFill>
                  <a:srgbClr val="86BD66"/>
                </a:solidFill>
                <a:latin typeface="Calibri"/>
                <a:cs typeface="Calibri"/>
              </a:rPr>
              <a:t>Manganeso:</a:t>
            </a:r>
            <a:endParaRPr sz="2178">
              <a:latin typeface="Calibri"/>
              <a:cs typeface="Calibri"/>
            </a:endParaRPr>
          </a:p>
          <a:p>
            <a:pPr marL="813196" marR="1097325" lvl="1" indent="-260499">
              <a:lnSpc>
                <a:spcPts val="1570"/>
              </a:lnSpc>
              <a:spcBef>
                <a:spcPts val="417"/>
              </a:spcBef>
              <a:buChar char="–"/>
              <a:tabLst>
                <a:tab pos="813196" algn="l"/>
                <a:tab pos="813771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Quelato</a:t>
            </a:r>
            <a:r>
              <a:rPr sz="1634" spc="-36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manganeso</a:t>
            </a:r>
            <a:r>
              <a:rPr sz="1634" spc="-7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 </a:t>
            </a:r>
            <a:r>
              <a:rPr sz="1634" spc="-42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18" dirty="0">
                <a:solidFill>
                  <a:srgbClr val="FFFFFF"/>
                </a:solidFill>
                <a:latin typeface="Microsoft Sans Serif"/>
                <a:cs typeface="Microsoft Sans Serif"/>
              </a:rPr>
              <a:t>MnNa</a:t>
            </a:r>
            <a:r>
              <a:rPr sz="1634" spc="-27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1634" spc="-18" dirty="0">
                <a:solidFill>
                  <a:srgbClr val="FFFFFF"/>
                </a:solidFill>
                <a:latin typeface="Microsoft Sans Serif"/>
                <a:cs typeface="Microsoft Sans Serif"/>
              </a:rPr>
              <a:t>(EDTA)</a:t>
            </a:r>
            <a:endParaRPr sz="1634">
              <a:latin typeface="Microsoft Sans Serif"/>
              <a:cs typeface="Microsoft Sans Serif"/>
            </a:endParaRPr>
          </a:p>
          <a:p>
            <a:pPr marL="813196" lvl="1" indent="-260499">
              <a:lnSpc>
                <a:spcPts val="1938"/>
              </a:lnSpc>
              <a:spcBef>
                <a:spcPts val="14"/>
              </a:spcBef>
              <a:buChar char="–"/>
              <a:tabLst>
                <a:tab pos="813196" algn="l"/>
                <a:tab pos="813771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Sulfato</a:t>
            </a:r>
            <a:r>
              <a:rPr sz="1634" spc="-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manganeso</a:t>
            </a:r>
            <a:r>
              <a:rPr sz="1634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MnSO</a:t>
            </a:r>
            <a:r>
              <a:rPr sz="1634" spc="-14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450687" indent="-312945">
              <a:lnSpc>
                <a:spcPts val="2591"/>
              </a:lnSpc>
              <a:buChar char="•"/>
              <a:tabLst>
                <a:tab pos="450687" algn="l"/>
                <a:tab pos="451263" algn="l"/>
              </a:tabLst>
            </a:pPr>
            <a:r>
              <a:rPr sz="2178" dirty="0">
                <a:solidFill>
                  <a:srgbClr val="86BD66"/>
                </a:solidFill>
                <a:latin typeface="Calibri"/>
                <a:cs typeface="Calibri"/>
              </a:rPr>
              <a:t>Zinc:</a:t>
            </a:r>
            <a:endParaRPr sz="2178">
              <a:latin typeface="Calibri"/>
              <a:cs typeface="Calibri"/>
            </a:endParaRPr>
          </a:p>
          <a:p>
            <a:pPr marL="813196" lvl="1" indent="-260499">
              <a:spcBef>
                <a:spcPts val="41"/>
              </a:spcBef>
              <a:buChar char="–"/>
              <a:tabLst>
                <a:tab pos="813196" algn="l"/>
                <a:tab pos="813771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Cloruro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zinc</a:t>
            </a:r>
            <a:r>
              <a:rPr sz="1634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ZnCl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1634" baseline="-20833">
              <a:latin typeface="Microsoft Sans Serif"/>
              <a:cs typeface="Microsoft Sans Serif"/>
            </a:endParaRPr>
          </a:p>
          <a:p>
            <a:pPr marL="813196" lvl="1" indent="-260499">
              <a:lnSpc>
                <a:spcPts val="1938"/>
              </a:lnSpc>
              <a:buChar char="–"/>
              <a:tabLst>
                <a:tab pos="813196" algn="l"/>
                <a:tab pos="813771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Sulfato</a:t>
            </a:r>
            <a:r>
              <a:rPr sz="1634" spc="-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zinc</a:t>
            </a:r>
            <a:r>
              <a:rPr sz="1634" spc="27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ZnSO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  <a:p>
            <a:pPr marL="450687" indent="-312945">
              <a:lnSpc>
                <a:spcPts val="2591"/>
              </a:lnSpc>
              <a:buChar char="•"/>
              <a:tabLst>
                <a:tab pos="450687" algn="l"/>
                <a:tab pos="451263" algn="l"/>
              </a:tabLst>
            </a:pPr>
            <a:r>
              <a:rPr sz="2178" spc="-5" dirty="0">
                <a:solidFill>
                  <a:srgbClr val="86BD66"/>
                </a:solidFill>
                <a:latin typeface="Calibri"/>
                <a:cs typeface="Calibri"/>
              </a:rPr>
              <a:t>Cobre:</a:t>
            </a:r>
            <a:endParaRPr sz="2178">
              <a:latin typeface="Calibri"/>
              <a:cs typeface="Calibri"/>
            </a:endParaRPr>
          </a:p>
          <a:p>
            <a:pPr marL="813196" lvl="1" indent="-260499">
              <a:spcBef>
                <a:spcPts val="45"/>
              </a:spcBef>
              <a:buChar char="–"/>
              <a:tabLst>
                <a:tab pos="813196" algn="l"/>
                <a:tab pos="813771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Cloruro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 de</a:t>
            </a:r>
            <a:r>
              <a:rPr sz="1634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cobre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(II)</a:t>
            </a:r>
            <a:r>
              <a:rPr sz="1634" spc="1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CuCl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1634" baseline="-20833">
              <a:latin typeface="Microsoft Sans Serif"/>
              <a:cs typeface="Microsoft Sans Serif"/>
            </a:endParaRPr>
          </a:p>
          <a:p>
            <a:pPr marL="813196" lvl="1" indent="-260499">
              <a:buChar char="–"/>
              <a:tabLst>
                <a:tab pos="813196" algn="l"/>
                <a:tab pos="813771" algn="l"/>
              </a:tabLst>
            </a:pP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Sulfato</a:t>
            </a:r>
            <a:r>
              <a:rPr sz="1634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de cobre</a:t>
            </a:r>
            <a:r>
              <a:rPr sz="1634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(II)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34" spc="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34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CuSO</a:t>
            </a:r>
            <a:r>
              <a:rPr sz="1634" spc="-6" baseline="-20833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634" baseline="-20833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8973709" y="318118"/>
            <a:ext cx="1272476" cy="6224643"/>
          </a:xfrm>
          <a:custGeom>
            <a:avLst/>
            <a:gdLst/>
            <a:ahLst/>
            <a:cxnLst/>
            <a:rect l="l" t="t" r="r" b="b"/>
            <a:pathLst>
              <a:path w="1402079" h="6858634">
                <a:moveTo>
                  <a:pt x="1402080" y="0"/>
                </a:moveTo>
                <a:lnTo>
                  <a:pt x="935736" y="0"/>
                </a:lnTo>
                <a:lnTo>
                  <a:pt x="0" y="12"/>
                </a:lnTo>
                <a:lnTo>
                  <a:pt x="0" y="469404"/>
                </a:lnTo>
                <a:lnTo>
                  <a:pt x="935736" y="469404"/>
                </a:lnTo>
                <a:lnTo>
                  <a:pt x="935736" y="6391669"/>
                </a:lnTo>
                <a:lnTo>
                  <a:pt x="0" y="6391669"/>
                </a:lnTo>
                <a:lnTo>
                  <a:pt x="0" y="6858013"/>
                </a:lnTo>
                <a:lnTo>
                  <a:pt x="1402080" y="6858013"/>
                </a:lnTo>
                <a:lnTo>
                  <a:pt x="1402080" y="6391669"/>
                </a:lnTo>
                <a:lnTo>
                  <a:pt x="1402080" y="469404"/>
                </a:lnTo>
                <a:lnTo>
                  <a:pt x="1402080" y="12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</p:spTree>
    <p:extLst>
      <p:ext uri="{BB962C8B-B14F-4D97-AF65-F5344CB8AC3E}">
        <p14:creationId xmlns:p14="http://schemas.microsoft.com/office/powerpoint/2010/main" val="21348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7429" y="318118"/>
            <a:ext cx="1275357" cy="6224643"/>
          </a:xfrm>
          <a:custGeom>
            <a:avLst/>
            <a:gdLst/>
            <a:ahLst/>
            <a:cxnLst/>
            <a:rect l="l" t="t" r="r" b="b"/>
            <a:pathLst>
              <a:path w="1405255" h="6858634">
                <a:moveTo>
                  <a:pt x="1405128" y="3048"/>
                </a:moveTo>
                <a:lnTo>
                  <a:pt x="469392" y="3048"/>
                </a:lnTo>
                <a:lnTo>
                  <a:pt x="469392" y="0"/>
                </a:lnTo>
                <a:lnTo>
                  <a:pt x="0" y="0"/>
                </a:lnTo>
                <a:lnTo>
                  <a:pt x="0" y="6858013"/>
                </a:lnTo>
                <a:lnTo>
                  <a:pt x="1405128" y="6858013"/>
                </a:lnTo>
                <a:lnTo>
                  <a:pt x="1405128" y="6391669"/>
                </a:lnTo>
                <a:lnTo>
                  <a:pt x="469392" y="6391669"/>
                </a:lnTo>
                <a:lnTo>
                  <a:pt x="469392" y="469392"/>
                </a:lnTo>
                <a:lnTo>
                  <a:pt x="1405128" y="469392"/>
                </a:lnTo>
                <a:lnTo>
                  <a:pt x="1405128" y="3048"/>
                </a:lnTo>
                <a:close/>
              </a:path>
            </a:pathLst>
          </a:custGeom>
          <a:solidFill>
            <a:srgbClr val="546F6C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grpSp>
        <p:nvGrpSpPr>
          <p:cNvPr id="3" name="object 3"/>
          <p:cNvGrpSpPr/>
          <p:nvPr/>
        </p:nvGrpSpPr>
        <p:grpSpPr>
          <a:xfrm>
            <a:off x="2373439" y="318118"/>
            <a:ext cx="7872869" cy="6224067"/>
            <a:chOff x="1244989" y="350519"/>
            <a:chExt cx="8674735" cy="6858000"/>
          </a:xfrm>
        </p:grpSpPr>
        <p:sp>
          <p:nvSpPr>
            <p:cNvPr id="4" name="object 4"/>
            <p:cNvSpPr/>
            <p:nvPr/>
          </p:nvSpPr>
          <p:spPr>
            <a:xfrm>
              <a:off x="8517509" y="350519"/>
              <a:ext cx="1402080" cy="6858634"/>
            </a:xfrm>
            <a:custGeom>
              <a:avLst/>
              <a:gdLst/>
              <a:ahLst/>
              <a:cxnLst/>
              <a:rect l="l" t="t" r="r" b="b"/>
              <a:pathLst>
                <a:path w="1402079" h="6858634">
                  <a:moveTo>
                    <a:pt x="1402080" y="0"/>
                  </a:moveTo>
                  <a:lnTo>
                    <a:pt x="935736" y="0"/>
                  </a:lnTo>
                  <a:lnTo>
                    <a:pt x="0" y="12"/>
                  </a:lnTo>
                  <a:lnTo>
                    <a:pt x="0" y="469404"/>
                  </a:lnTo>
                  <a:lnTo>
                    <a:pt x="935736" y="469404"/>
                  </a:lnTo>
                  <a:lnTo>
                    <a:pt x="935736" y="6391669"/>
                  </a:lnTo>
                  <a:lnTo>
                    <a:pt x="0" y="6391669"/>
                  </a:lnTo>
                  <a:lnTo>
                    <a:pt x="0" y="6858013"/>
                  </a:lnTo>
                  <a:lnTo>
                    <a:pt x="1402080" y="6858013"/>
                  </a:lnTo>
                  <a:lnTo>
                    <a:pt x="1402080" y="6391669"/>
                  </a:lnTo>
                  <a:lnTo>
                    <a:pt x="1402080" y="469404"/>
                  </a:lnTo>
                  <a:lnTo>
                    <a:pt x="1402080" y="12"/>
                  </a:lnTo>
                  <a:close/>
                </a:path>
              </a:pathLst>
            </a:custGeom>
            <a:solidFill>
              <a:srgbClr val="546F6C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989" y="1453895"/>
              <a:ext cx="8180831" cy="4654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69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2883</Words>
  <Application>Microsoft Office PowerPoint</Application>
  <PresentationFormat>Panorámica</PresentationFormat>
  <Paragraphs>622</Paragraphs>
  <Slides>159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159</vt:i4>
      </vt:variant>
    </vt:vector>
  </HeadingPairs>
  <TitlesOfParts>
    <vt:vector size="174" baseType="lpstr">
      <vt:lpstr>Arial</vt:lpstr>
      <vt:lpstr>Arial Black</vt:lpstr>
      <vt:lpstr>Arial MT</vt:lpstr>
      <vt:lpstr>Calibri</vt:lpstr>
      <vt:lpstr>Calibri Light</vt:lpstr>
      <vt:lpstr>Microsoft Sans Serif</vt:lpstr>
      <vt:lpstr>Segoe UI</vt:lpstr>
      <vt:lpstr>Symbol</vt:lpstr>
      <vt:lpstr>Times New Roman</vt:lpstr>
      <vt:lpstr>Trebuchet MS</vt:lpstr>
      <vt:lpstr>Wingdings</vt:lpstr>
      <vt:lpstr>Tema de Office</vt:lpstr>
      <vt:lpstr>Office Theme</vt:lpstr>
      <vt:lpstr>1_Office Theme</vt:lpstr>
      <vt:lpstr>2_Office Theme</vt:lpstr>
      <vt:lpstr>COLEGIO DE ESTUDIOS CIENTÍFICOS Y TECNOLÓGICOS DEL ESTADO DE ZACATECAS</vt:lpstr>
      <vt:lpstr>Temática del curso</vt:lpstr>
      <vt:lpstr>Objetivo del curso.</vt:lpstr>
      <vt:lpstr>Vamos conociéndonos</vt:lpstr>
      <vt:lpstr>HIDROPONIA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Taller de Formulación</vt:lpstr>
      <vt:lpstr>El estudio del modo de asimilación de los  nutrientes se denomina NUTRICIÓN  VEGETAL.</vt:lpstr>
      <vt:lpstr>Los nutrientes son clasificados dependiendo  de las funciones y/o efectos que ejercen:</vt:lpstr>
      <vt:lpstr>Presentación de PowerPoint</vt:lpstr>
      <vt:lpstr>Presentación de PowerPoint</vt:lpstr>
      <vt:lpstr>Los estudios en soluciones nutritivas han permitido conocer  cuales son los elementos esenciales en las plantas.</vt:lpstr>
      <vt:lpstr>Criterios de esencialidad</vt:lpstr>
      <vt:lpstr>Presentación de PowerPoint</vt:lpstr>
      <vt:lpstr>Presentación de PowerPoint</vt:lpstr>
      <vt:lpstr>Micronutrientes</vt:lpstr>
      <vt:lpstr>Mecanismos de absorción</vt:lpstr>
      <vt:lpstr>Presentación de PowerPoint</vt:lpstr>
      <vt:lpstr>Presentación de PowerPoint</vt:lpstr>
      <vt:lpstr>Presentación de PowerPoint</vt:lpstr>
      <vt:lpstr>Presentación de PowerPoint</vt:lpstr>
      <vt:lpstr>Movilidad de los  Nutrientes</vt:lpstr>
      <vt:lpstr>Presentación de PowerPoint</vt:lpstr>
      <vt:lpstr>Presentación de PowerPoint</vt:lpstr>
      <vt:lpstr>Presentación de PowerPoint</vt:lpstr>
      <vt:lpstr>Movilidad de los  Nutrientes</vt:lpstr>
      <vt:lpstr>Movilidad de los  Nutrientes</vt:lpstr>
      <vt:lpstr>Movilidad de los  Nutrientes</vt:lpstr>
      <vt:lpstr>Factores que influyen en la  absorción de los nutrientes</vt:lpstr>
      <vt:lpstr>Presentación de PowerPoint</vt:lpstr>
      <vt:lpstr>Presentación de PowerPoint</vt:lpstr>
      <vt:lpstr>Naturaleza de la planta: las plantas difieren unas  de otras en su poder de absorción.</vt:lpstr>
      <vt:lpstr>Presentación de PowerPoint</vt:lpstr>
      <vt:lpstr>Humedad: la absorción mineral se incrementa al  aumentar (dentro de unos límites) la humedad, ya  que el agua es un vehículo para el transporte de  los nutrientes.</vt:lpstr>
      <vt:lpstr>El agua en las  plantas</vt:lpstr>
      <vt:lpstr>Función del agua en las plantas</vt:lpstr>
      <vt:lpstr>Potencial hídrico </vt:lpstr>
      <vt:lpstr>Importancia del potencial hídrico:</vt:lpstr>
      <vt:lpstr>EL POTENCIAL HIDRICO: Características osmóticas de la  célula vegetal.</vt:lpstr>
      <vt:lpstr>¿Porqué es importante  saber sobre el  potencial hídrico?</vt:lpstr>
      <vt:lpstr>La CE, es la</vt:lpstr>
      <vt:lpstr>Estrés por salinidad  (alta concentración de sales)</vt:lpstr>
      <vt:lpstr>Estrés hídrico  (células plasmolíticas)</vt:lpstr>
      <vt:lpstr>Taller de Formulación</vt:lpstr>
      <vt:lpstr>Presentación de PowerPoint</vt:lpstr>
      <vt:lpstr>Presentación de PowerPoint</vt:lpstr>
      <vt:lpstr>Presentación de PowerPoint</vt:lpstr>
      <vt:lpstr>Factores que afectan</vt:lpstr>
      <vt:lpstr>Etapa de desarrollo</vt:lpstr>
      <vt:lpstr>Etapa de desarrollo</vt:lpstr>
      <vt:lpstr>Etapa de desarrollo</vt:lpstr>
      <vt:lpstr>Etapa de desarrollo</vt:lpstr>
      <vt:lpstr>Factor genético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Criterios de esencialidad  (Arnon y Stout, 1934)</vt:lpstr>
      <vt:lpstr>Presentación de PowerPoint</vt:lpstr>
      <vt:lpstr>Presentación de PowerPoint</vt:lpstr>
      <vt:lpstr>Taller de Formulación La Calidad del Agua</vt:lpstr>
      <vt:lpstr>Presentación de PowerPoint</vt:lpstr>
      <vt:lpstr>Presentación de PowerPoint</vt:lpstr>
      <vt:lpstr>Movilidad de los</vt:lpstr>
      <vt:lpstr>Análisis de agua</vt:lpstr>
      <vt:lpstr>Taller de Formulación Solución nutritiva</vt:lpstr>
      <vt:lpstr>Presentación de PowerPoint</vt:lpstr>
      <vt:lpstr>Presentación de PowerPoint</vt:lpstr>
      <vt:lpstr>Presentación de PowerPoint</vt:lpstr>
      <vt:lpstr>Presentación de PowerPoint</vt:lpstr>
      <vt:lpstr>Aporte de elementos</vt:lpstr>
      <vt:lpstr>Presentación de PowerPoint</vt:lpstr>
      <vt:lpstr>Presentación de PowerPoint</vt:lpstr>
      <vt:lpstr>Presentación de PowerPoint</vt:lpstr>
      <vt:lpstr>Peso atómico</vt:lpstr>
      <vt:lpstr>Presentación de PowerPoint</vt:lpstr>
      <vt:lpstr>Formula Ideal</vt:lpstr>
      <vt:lpstr>Peso molecular</vt:lpstr>
      <vt:lpstr>Concentración</vt:lpstr>
      <vt:lpstr>Concentración</vt:lpstr>
      <vt:lpstr>Concentración</vt:lpstr>
      <vt:lpstr>Concentración</vt:lpstr>
      <vt:lpstr>Concentración</vt:lpstr>
      <vt:lpstr>Cómo hacer el calculo:  hidrocalc.hidronova.mx</vt:lpstr>
      <vt:lpstr>Formula a desarrollar</vt:lpstr>
      <vt:lpstr>Taller de Formulación Soluciones stock</vt:lpstr>
      <vt:lpstr>Preparación de la solución nutritiva</vt:lpstr>
      <vt:lpstr>Preparación</vt:lpstr>
      <vt:lpstr>Compatibilidad de los fertilizantes</vt:lpstr>
      <vt:lpstr>Compatibilidad de los fertilizantes</vt:lpstr>
      <vt:lpstr>Presentación de PowerPoint</vt:lpstr>
      <vt:lpstr>Preparación de la solución Stock,</vt:lpstr>
      <vt:lpstr>Presentación de PowerPoint</vt:lpstr>
      <vt:lpstr>Cómo preparar la solución</vt:lpstr>
      <vt:lpstr>Cómo preparar la solución</vt:lpstr>
      <vt:lpstr>Deficiencias de  nutrientes</vt:lpstr>
      <vt:lpstr>Presentación de PowerPoint</vt:lpstr>
      <vt:lpstr>Nitrógeno (N)</vt:lpstr>
      <vt:lpstr>Nitrógeno (N)</vt:lpstr>
      <vt:lpstr>Fósforo (P)</vt:lpstr>
      <vt:lpstr>Fósforo (P)</vt:lpstr>
      <vt:lpstr>Potasio (K)</vt:lpstr>
      <vt:lpstr>Potasio (K)</vt:lpstr>
      <vt:lpstr>Magnesio (Mg)</vt:lpstr>
      <vt:lpstr>Magnesio (Mg)</vt:lpstr>
      <vt:lpstr>Azufre (S)</vt:lpstr>
      <vt:lpstr>Azufre (S)</vt:lpstr>
      <vt:lpstr>Calcio (Ca)</vt:lpstr>
      <vt:lpstr>Calcio (Ca)</vt:lpstr>
      <vt:lpstr>Hierro (Fe)</vt:lpstr>
      <vt:lpstr>Hierro (Fe)</vt:lpstr>
      <vt:lpstr>Zinc (Zn)</vt:lpstr>
      <vt:lpstr>Zinc (Zn)</vt:lpstr>
      <vt:lpstr>Cobre (Cu)</vt:lpstr>
      <vt:lpstr>Boro (B)</vt:lpstr>
      <vt:lpstr>Manganeso (Mn)</vt:lpstr>
      <vt:lpstr>Presentación de PowerPoint</vt:lpstr>
      <vt:lpstr>Molibdeno (Mo)</vt:lpstr>
      <vt:lpstr>Presentación de PowerPoint</vt:lpstr>
      <vt:lpstr>Taller de Formulación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Gabriel Adame Acosta</dc:creator>
  <cp:lastModifiedBy>Juan Gabriel Adame Acosta</cp:lastModifiedBy>
  <cp:revision>16</cp:revision>
  <dcterms:created xsi:type="dcterms:W3CDTF">2023-01-30T02:51:04Z</dcterms:created>
  <dcterms:modified xsi:type="dcterms:W3CDTF">2023-02-02T00:16:17Z</dcterms:modified>
</cp:coreProperties>
</file>